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1"/>
  </p:notesMasterIdLst>
  <p:handoutMasterIdLst>
    <p:handoutMasterId r:id="rId142"/>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4" r:id="rId114"/>
    <p:sldId id="385" r:id="rId115"/>
    <p:sldId id="386" r:id="rId116"/>
    <p:sldId id="388" r:id="rId117"/>
    <p:sldId id="389" r:id="rId118"/>
    <p:sldId id="390" r:id="rId119"/>
    <p:sldId id="391" r:id="rId120"/>
    <p:sldId id="392" r:id="rId121"/>
    <p:sldId id="393" r:id="rId122"/>
    <p:sldId id="395" r:id="rId123"/>
    <p:sldId id="396" r:id="rId124"/>
    <p:sldId id="397" r:id="rId125"/>
    <p:sldId id="399" r:id="rId126"/>
    <p:sldId id="400" r:id="rId127"/>
    <p:sldId id="401" r:id="rId128"/>
    <p:sldId id="403" r:id="rId129"/>
    <p:sldId id="404" r:id="rId130"/>
    <p:sldId id="405" r:id="rId131"/>
    <p:sldId id="407" r:id="rId132"/>
    <p:sldId id="408" r:id="rId133"/>
    <p:sldId id="409" r:id="rId134"/>
    <p:sldId id="411" r:id="rId135"/>
    <p:sldId id="412" r:id="rId136"/>
    <p:sldId id="413" r:id="rId137"/>
    <p:sldId id="415" r:id="rId138"/>
    <p:sldId id="416" r:id="rId139"/>
    <p:sldId id="417"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9">
          <p15:clr>
            <a:srgbClr val="A4A3A4"/>
          </p15:clr>
        </p15:guide>
        <p15:guide id="2" pos="5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 initials="P" lastIdx="1" clrIdx="0"/>
  <p:cmAuthor id="1" name="Copyeditor" initials="A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8FC63-127F-B84B-A930-5D3C1674785F}" v="2" dt="2020-12-18T18:19:37.81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9320" autoAdjust="0"/>
  </p:normalViewPr>
  <p:slideViewPr>
    <p:cSldViewPr snapToGrid="0">
      <p:cViewPr varScale="1">
        <p:scale>
          <a:sx n="100" d="100"/>
          <a:sy n="100" d="100"/>
        </p:scale>
        <p:origin x="656" y="168"/>
      </p:cViewPr>
      <p:guideLst>
        <p:guide orient="horz" pos="919"/>
        <p:guide pos="56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microsoft.com/office/2015/10/relationships/revisionInfo" Target="revisionInfo.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14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DF8FC63-127F-B84B-A930-5D3C1674785F}"/>
    <pc:docChg chg="modSld modMainMaster">
      <pc:chgData name="Kathryn Leeber" userId="15028f3c-0a13-4345-9369-dac953ae4f16" providerId="ADAL" clId="{DDF8FC63-127F-B84B-A930-5D3C1674785F}" dt="2020-12-18T18:19:50.347" v="7" actId="20577"/>
      <pc:docMkLst>
        <pc:docMk/>
      </pc:docMkLst>
      <pc:sldChg chg="modSp mod">
        <pc:chgData name="Kathryn Leeber" userId="15028f3c-0a13-4345-9369-dac953ae4f16" providerId="ADAL" clId="{DDF8FC63-127F-B84B-A930-5D3C1674785F}" dt="2020-12-18T18:19:04.568" v="4" actId="14100"/>
        <pc:sldMkLst>
          <pc:docMk/>
          <pc:sldMk cId="0" sldId="308"/>
        </pc:sldMkLst>
        <pc:spChg chg="mod">
          <ac:chgData name="Kathryn Leeber" userId="15028f3c-0a13-4345-9369-dac953ae4f16" providerId="ADAL" clId="{DDF8FC63-127F-B84B-A930-5D3C1674785F}" dt="2020-12-18T18:19:04.568" v="4" actId="14100"/>
          <ac:spMkLst>
            <pc:docMk/>
            <pc:sldMk cId="0" sldId="308"/>
            <ac:spMk id="40963" creationId="{00000000-0000-0000-0000-000000000000}"/>
          </ac:spMkLst>
        </pc:spChg>
      </pc:sldChg>
      <pc:sldChg chg="modSp">
        <pc:chgData name="Kathryn Leeber" userId="15028f3c-0a13-4345-9369-dac953ae4f16" providerId="ADAL" clId="{DDF8FC63-127F-B84B-A930-5D3C1674785F}" dt="2020-12-18T18:19:37.819" v="6" actId="1076"/>
        <pc:sldMkLst>
          <pc:docMk/>
          <pc:sldMk cId="0" sldId="340"/>
        </pc:sldMkLst>
        <pc:picChg chg="mod">
          <ac:chgData name="Kathryn Leeber" userId="15028f3c-0a13-4345-9369-dac953ae4f16" providerId="ADAL" clId="{DDF8FC63-127F-B84B-A930-5D3C1674785F}" dt="2020-12-18T18:19:37.819" v="6" actId="1076"/>
          <ac:picMkLst>
            <pc:docMk/>
            <pc:sldMk cId="0" sldId="340"/>
            <ac:picMk id="14338" creationId="{00000000-0000-0000-0000-000000000000}"/>
          </ac:picMkLst>
        </pc:picChg>
      </pc:sldChg>
      <pc:sldChg chg="modNotesTx">
        <pc:chgData name="Kathryn Leeber" userId="15028f3c-0a13-4345-9369-dac953ae4f16" providerId="ADAL" clId="{DDF8FC63-127F-B84B-A930-5D3C1674785F}" dt="2020-12-18T18:19:50.347" v="7" actId="20577"/>
        <pc:sldMkLst>
          <pc:docMk/>
          <pc:sldMk cId="0" sldId="349"/>
        </pc:sldMkLst>
      </pc:sldChg>
      <pc:sldMasterChg chg="modSp mod modSldLayout">
        <pc:chgData name="Kathryn Leeber" userId="15028f3c-0a13-4345-9369-dac953ae4f16" providerId="ADAL" clId="{DDF8FC63-127F-B84B-A930-5D3C1674785F}" dt="2020-12-18T18:18:05.771" v="3" actId="20577"/>
        <pc:sldMasterMkLst>
          <pc:docMk/>
          <pc:sldMasterMk cId="2871921020" sldId="2147483648"/>
        </pc:sldMasterMkLst>
        <pc:spChg chg="mod">
          <ac:chgData name="Kathryn Leeber" userId="15028f3c-0a13-4345-9369-dac953ae4f16" providerId="ADAL" clId="{DDF8FC63-127F-B84B-A930-5D3C1674785F}" dt="2020-12-18T18:18:05.771" v="3" actId="20577"/>
          <ac:spMkLst>
            <pc:docMk/>
            <pc:sldMasterMk cId="2871921020" sldId="2147483648"/>
            <ac:spMk id="7" creationId="{21F38BD8-3F75-CE4C-AFEF-0C6B45F77F8C}"/>
          </ac:spMkLst>
        </pc:spChg>
        <pc:sldLayoutChg chg="modSp mod">
          <pc:chgData name="Kathryn Leeber" userId="15028f3c-0a13-4345-9369-dac953ae4f16" providerId="ADAL" clId="{DDF8FC63-127F-B84B-A930-5D3C1674785F}" dt="2020-12-18T18:18:02.419" v="1" actId="20577"/>
          <pc:sldLayoutMkLst>
            <pc:docMk/>
            <pc:sldMasterMk cId="2871921020" sldId="2147483648"/>
            <pc:sldLayoutMk cId="3047549913" sldId="2147483649"/>
          </pc:sldLayoutMkLst>
          <pc:spChg chg="mod">
            <ac:chgData name="Kathryn Leeber" userId="15028f3c-0a13-4345-9369-dac953ae4f16" providerId="ADAL" clId="{DDF8FC63-127F-B84B-A930-5D3C1674785F}" dt="2020-12-18T18:18:02.419"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34882E05-6B1F-CF44-B271-F2F47F568DCE}"/>
    <pc:docChg chg="modSld">
      <pc:chgData name="Kathryn Leeber" userId="15028f3c-0a13-4345-9369-dac953ae4f16" providerId="ADAL" clId="{34882E05-6B1F-CF44-B271-F2F47F568DCE}" dt="2020-11-09T20:22:28.140" v="4" actId="20577"/>
      <pc:docMkLst>
        <pc:docMk/>
      </pc:docMkLst>
      <pc:sldChg chg="modNotesTx">
        <pc:chgData name="Kathryn Leeber" userId="15028f3c-0a13-4345-9369-dac953ae4f16" providerId="ADAL" clId="{34882E05-6B1F-CF44-B271-F2F47F568DCE}" dt="2020-11-09T20:22:13.951" v="3" actId="20577"/>
        <pc:sldMkLst>
          <pc:docMk/>
          <pc:sldMk cId="0" sldId="280"/>
        </pc:sldMkLst>
      </pc:sldChg>
      <pc:sldChg chg="modNotesTx">
        <pc:chgData name="Kathryn Leeber" userId="15028f3c-0a13-4345-9369-dac953ae4f16" providerId="ADAL" clId="{34882E05-6B1F-CF44-B271-F2F47F568DCE}" dt="2020-11-09T20:22:28.140" v="4" actId="20577"/>
        <pc:sldMkLst>
          <pc:docMk/>
          <pc:sldMk cId="0"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492304-EE91-2348-A601-2D41A54FC38A}" type="slidenum">
              <a:rPr lang="en-US" altLang="en-US" sz="1200"/>
              <a:pPr eaLnBrk="1" hangingPunct="1"/>
              <a:t>2</a:t>
            </a:fld>
            <a:endParaRPr lang="en-US" altLang="en-US" sz="1200" dirty="0"/>
          </a:p>
        </p:txBody>
      </p:sp>
    </p:spTree>
    <p:extLst>
      <p:ext uri="{BB962C8B-B14F-4D97-AF65-F5344CB8AC3E}">
        <p14:creationId xmlns:p14="http://schemas.microsoft.com/office/powerpoint/2010/main" val="35151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marL="685800" indent="-228600">
              <a:spcBef>
                <a:spcPts val="0"/>
              </a:spcBef>
              <a:spcAft>
                <a:spcPts val="300"/>
              </a:spcAft>
              <a:tabLst>
                <a:tab pos="685800" algn="l"/>
              </a:tabLst>
              <a:defRPr/>
            </a:pPr>
            <a:endParaRPr lang="en-US" dirty="0">
              <a:ea typeface="+mn-ea"/>
            </a:endParaRPr>
          </a:p>
          <a:p>
            <a:pPr>
              <a:defRPr/>
            </a:pPr>
            <a:r>
              <a:rPr lang="en-US" dirty="0"/>
              <a:t>d.    All skeletal muscles are supplied with arteries, veins, and nerves.</a:t>
            </a:r>
            <a:endParaRPr lang="en-IN" dirty="0"/>
          </a:p>
          <a:p>
            <a:pPr>
              <a:defRPr/>
            </a:pPr>
            <a:r>
              <a:rPr lang="en-US" dirty="0"/>
              <a:t>e.    Skeletal muscle tissue is directly attached to the bone by tendons.</a:t>
            </a:r>
            <a:endParaRPr lang="en-IN" dirty="0"/>
          </a:p>
          <a:p>
            <a:pPr>
              <a:defRPr/>
            </a:pPr>
            <a:r>
              <a:rPr lang="en-US" dirty="0"/>
              <a:t>	</a:t>
            </a:r>
            <a:endParaRPr lang="en-US" dirty="0">
              <a:ea typeface="+mn-ea"/>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21DFF5-5BDA-DE4C-8C9C-43E1C38A9C25}" type="slidenum">
              <a:rPr lang="en-US" altLang="en-US" sz="1200"/>
              <a:pPr eaLnBrk="1" hangingPunct="1"/>
              <a:t>11</a:t>
            </a:fld>
            <a:endParaRPr lang="en-US" altLang="en-US" sz="1200" dirty="0"/>
          </a:p>
        </p:txBody>
      </p:sp>
    </p:spTree>
    <p:extLst>
      <p:ext uri="{BB962C8B-B14F-4D97-AF65-F5344CB8AC3E}">
        <p14:creationId xmlns:p14="http://schemas.microsoft.com/office/powerpoint/2010/main" val="96186103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5.    Manage injuries to the ankle as follows:</a:t>
            </a:r>
          </a:p>
          <a:p>
            <a:pPr>
              <a:defRPr/>
            </a:pPr>
            <a:r>
              <a:rPr lang="en-US" dirty="0"/>
              <a:t>       a.    Dress all open wounds.</a:t>
            </a:r>
          </a:p>
          <a:p>
            <a:pPr>
              <a:defRPr/>
            </a:pPr>
            <a:r>
              <a:rPr lang="en-US" dirty="0"/>
              <a:t>       b.    Assess distal neurovascular function.</a:t>
            </a:r>
          </a:p>
          <a:p>
            <a:pPr>
              <a:defRPr/>
            </a:pPr>
            <a:r>
              <a:rPr lang="en-US" dirty="0"/>
              <a:t>       c.    Correct any gross deformity by applying gentle longitudinal traction to the heel.</a:t>
            </a:r>
          </a:p>
          <a:p>
            <a:pPr>
              <a:defRPr/>
            </a:pPr>
            <a:r>
              <a:rPr lang="en-US" dirty="0"/>
              <a:t>       d.    Before releasing traction, apply a splint.</a:t>
            </a:r>
          </a:p>
          <a:p>
            <a:pPr>
              <a:defRPr/>
            </a:pPr>
            <a:endParaRPr lang="en-US" dirty="0">
              <a:ea typeface="+mn-ea"/>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8F4A50-50B6-1142-A333-09B8A6528307}"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7954421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dirty="0">
                <a:latin typeface="Times New Roman"/>
                <a:ea typeface="Times New Roman"/>
              </a:rPr>
              <a:t>R.	Foot injuries</a:t>
            </a:r>
          </a:p>
          <a:p>
            <a:pPr>
              <a:defRPr/>
            </a:pPr>
            <a:r>
              <a:rPr lang="en-US" dirty="0"/>
              <a:t>     1.    Can result in the dislocation or fracture of one or more of the tarsals, metatarsals, or phalanges of the toes.</a:t>
            </a:r>
          </a:p>
          <a:p>
            <a:pPr>
              <a:defRPr/>
            </a:pPr>
            <a:r>
              <a:rPr lang="en-US" dirty="0"/>
              <a:t>     2.    Frequently, the force of injury is transmitted up the legs to the spine, producing a fracture of the lumbar spine.</a:t>
            </a:r>
          </a:p>
          <a:p>
            <a:pPr>
              <a:defRPr/>
            </a:pPr>
            <a:endParaRPr lang="en-US" dirty="0">
              <a:ea typeface="+mn-ea"/>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444669-FC32-E94E-BB66-555765D2F284}"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9099914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If you suspect that the foot is dislocated, immediately assess for pulses and motor and sensory functions.</a:t>
            </a:r>
          </a:p>
          <a:p>
            <a:pPr>
              <a:defRPr/>
            </a:pPr>
            <a:r>
              <a:rPr lang="en-US" dirty="0"/>
              <a:t>       a.    If pulses are present, immobilize the extremity </a:t>
            </a:r>
            <a:r>
              <a:rPr lang="en-US" sz="1200" kern="1200" dirty="0">
                <a:solidFill>
                  <a:schemeClr val="tx1"/>
                </a:solidFill>
                <a:effectLst/>
                <a:latin typeface="Times New Roman" pitchFamily="18" charset="0"/>
                <a:ea typeface="MS PGothic" pitchFamily="34" charset="-128"/>
                <a:cs typeface="+mn-cs"/>
              </a:rPr>
              <a:t>using a splint, leaving the toes exposed to assess neurovascular function.</a:t>
            </a:r>
            <a:endParaRPr lang="en-US" dirty="0"/>
          </a:p>
          <a:p>
            <a:pPr>
              <a:defRPr/>
            </a:pPr>
            <a:r>
              <a:rPr lang="en-US" dirty="0"/>
              <a:t>       b.    If pulses are absent, contact medical control.</a:t>
            </a:r>
          </a:p>
          <a:p>
            <a:pPr>
              <a:defRPr/>
            </a:pPr>
            <a:r>
              <a:rPr lang="en-US" dirty="0"/>
              <a:t>4.    Injuries of the foot are associated with significant swelling but rarely with gross deformity.</a:t>
            </a:r>
          </a:p>
          <a:p>
            <a:pPr>
              <a:defRPr/>
            </a:pPr>
            <a:r>
              <a:rPr lang="en-US" dirty="0"/>
              <a:t>5.    To splint the foot, apply a rigid padded board splint, an air splint, or a pillow splint, stabilizing the ankle joint and the foot.</a:t>
            </a:r>
          </a:p>
          <a:p>
            <a:pPr>
              <a:defRPr/>
            </a:pPr>
            <a:r>
              <a:rPr lang="en-US" dirty="0"/>
              <a:t>       a.    Leave the toes exposed.</a:t>
            </a:r>
          </a:p>
          <a:p>
            <a:pPr>
              <a:defRPr/>
            </a:pPr>
            <a:r>
              <a:rPr lang="en-US" dirty="0"/>
              <a:t>       </a:t>
            </a:r>
            <a:r>
              <a:rPr lang="en-US" dirty="0" err="1"/>
              <a:t>b.</a:t>
            </a:r>
            <a:r>
              <a:rPr lang="en-US" dirty="0"/>
              <a:t>    When the patient is lying on the stretcher, elevate the foot approximately 6 inches to minimize swelling.</a:t>
            </a:r>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C7E3CF-BAB8-2149-A872-C333216A983E}"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995384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sz="1600" dirty="0">
                <a:latin typeface="Times New Roman"/>
                <a:ea typeface="Times New Roman"/>
              </a:rPr>
              <a:t>R.	Strains and sprains</a:t>
            </a:r>
          </a:p>
          <a:p>
            <a:pPr>
              <a:defRPr/>
            </a:pPr>
            <a:r>
              <a:rPr lang="en-US" dirty="0"/>
              <a:t>      1.    Treat every severe sprain as if it is a fracture. </a:t>
            </a:r>
          </a:p>
          <a:p>
            <a:pPr>
              <a:defRPr/>
            </a:pPr>
            <a:r>
              <a:rPr lang="en-US" dirty="0"/>
              <a:t>      2.    General treatment is similar to that of fractures and includes RICES:</a:t>
            </a:r>
          </a:p>
          <a:p>
            <a:pPr>
              <a:defRPr/>
            </a:pPr>
            <a:r>
              <a:rPr lang="en-US" dirty="0"/>
              <a:t>             a.    Rest</a:t>
            </a:r>
          </a:p>
          <a:p>
            <a:pPr>
              <a:defRPr/>
            </a:pPr>
            <a:r>
              <a:rPr lang="en-US" dirty="0"/>
              <a:t>             b.    Ice </a:t>
            </a:r>
          </a:p>
          <a:p>
            <a:pPr>
              <a:defRPr/>
            </a:pPr>
            <a:r>
              <a:rPr lang="en-US" dirty="0"/>
              <a:t>             c.    Compression </a:t>
            </a:r>
          </a:p>
          <a:p>
            <a:pPr>
              <a:defRPr/>
            </a:pPr>
            <a:r>
              <a:rPr lang="en-US" dirty="0"/>
              <a:t>             d.    Elevation</a:t>
            </a:r>
          </a:p>
          <a:p>
            <a:pPr>
              <a:defRPr/>
            </a:pPr>
            <a:r>
              <a:rPr lang="en-US" dirty="0"/>
              <a:t>             e.    Splinting</a:t>
            </a:r>
          </a:p>
          <a:p>
            <a:pPr>
              <a:defRPr/>
            </a:pPr>
            <a:endParaRPr lang="en-US" dirty="0">
              <a:ea typeface="+mn-ea"/>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E30B8A-4339-CD4B-AD1B-DAD0173787CE}"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13196178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dirty="0">
                <a:latin typeface="Times New Roman"/>
                <a:ea typeface="Times New Roman"/>
              </a:rPr>
              <a:t>T.	Amputations</a:t>
            </a:r>
          </a:p>
          <a:p>
            <a:pPr>
              <a:defRPr/>
            </a:pPr>
            <a:r>
              <a:rPr lang="en-US" dirty="0"/>
              <a:t>      1.    Control bleeding and treat for shock.</a:t>
            </a:r>
          </a:p>
          <a:p>
            <a:pPr>
              <a:defRPr/>
            </a:pPr>
            <a:r>
              <a:rPr lang="en-US" dirty="0"/>
              <a:t>      2.    Surgeons today can occasionally reattach amputated parts.</a:t>
            </a:r>
          </a:p>
          <a:p>
            <a:pPr>
              <a:defRPr/>
            </a:pPr>
            <a:r>
              <a:rPr lang="en-US" dirty="0"/>
              <a:t>      3.    With partial amputations, make sure to immobilize the part with bulky compression dressings and a splint to prevent further injury.</a:t>
            </a:r>
          </a:p>
          <a:p>
            <a:pPr>
              <a:defRPr/>
            </a:pPr>
            <a:r>
              <a:rPr lang="en-US" dirty="0"/>
              <a:t>             a.    Do not sever any partial amputations.</a:t>
            </a:r>
          </a:p>
          <a:p>
            <a:pPr>
              <a:defRPr/>
            </a:pPr>
            <a:r>
              <a:rPr lang="en-US" dirty="0"/>
              <a:t>             b.    Control any bleeding from the stump.</a:t>
            </a:r>
          </a:p>
          <a:p>
            <a:pPr>
              <a:defRPr/>
            </a:pPr>
            <a:r>
              <a:rPr lang="en-US" dirty="0"/>
              <a:t>             c.    If bleeding is severe, quickly apply a tourniquet.</a:t>
            </a:r>
          </a:p>
          <a:p>
            <a:pPr marL="685800" indent="-228600">
              <a:spcBef>
                <a:spcPts val="0"/>
              </a:spcBef>
              <a:spcAft>
                <a:spcPts val="300"/>
              </a:spcAft>
              <a:tabLst>
                <a:tab pos="685800" algn="l"/>
              </a:tabLst>
              <a:defRPr/>
            </a:pPr>
            <a:endParaRPr lang="en-US" sz="1100" dirty="0">
              <a:latin typeface="Times New Roman"/>
              <a:ea typeface="Times New Roman"/>
            </a:endParaRPr>
          </a:p>
          <a:p>
            <a:pPr>
              <a:defRPr/>
            </a:pPr>
            <a:endParaRPr lang="en-US" dirty="0">
              <a:ea typeface="+mn-ea"/>
            </a:endParaRP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1BE5D9-1C61-9546-9065-5A9720704134}"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17541033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With a complete amputation, make sure to wrap the clean part in a sterile dressing and place it in a plastic bag.</a:t>
            </a:r>
          </a:p>
          <a:p>
            <a:pPr>
              <a:defRPr/>
            </a:pPr>
            <a:r>
              <a:rPr lang="en-US" dirty="0"/>
              <a:t>        a.    Follow local protocols regarding how to preserve amputated parts.</a:t>
            </a:r>
          </a:p>
          <a:p>
            <a:pPr>
              <a:defRPr/>
            </a:pPr>
            <a:r>
              <a:rPr lang="en-US" dirty="0"/>
              <a:t>        b.    The goal is to keep the part cool without allowing it to freeze or develop frostbite.</a:t>
            </a:r>
          </a:p>
          <a:p>
            <a:pPr>
              <a:defRPr/>
            </a:pPr>
            <a:r>
              <a:rPr lang="en-US" dirty="0"/>
              <a:t>        c.    The amputated part should be transported with the patient to the appropriate resource hospital.</a:t>
            </a:r>
          </a:p>
          <a:p>
            <a:pPr marL="685800" indent="-228600">
              <a:spcBef>
                <a:spcPts val="0"/>
              </a:spcBef>
              <a:spcAft>
                <a:spcPts val="300"/>
              </a:spcAft>
              <a:buFontTx/>
              <a:buAutoNum type="alphaLcPeriod" startAt="3"/>
              <a:tabLst>
                <a:tab pos="685800" algn="l"/>
              </a:tabLst>
              <a:defRPr/>
            </a:pPr>
            <a:endParaRPr lang="en-US" dirty="0">
              <a:ea typeface="+mn-ea"/>
            </a:endParaRP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F954F6-0B8F-CE4F-B40A-B065DD80A0FE}"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5603041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spcBef>
                <a:spcPts val="1800"/>
              </a:spcBef>
              <a:spcAft>
                <a:spcPts val="600"/>
              </a:spcAft>
              <a:defRPr/>
            </a:pPr>
            <a:r>
              <a:rPr lang="en-US" sz="1800" dirty="0">
                <a:latin typeface="Times New Roman"/>
                <a:ea typeface="Times New Roman"/>
              </a:rPr>
              <a:t>V. Compartment Syndrome</a:t>
            </a:r>
          </a:p>
          <a:p>
            <a:r>
              <a:rPr lang="en-US" dirty="0"/>
              <a:t>A.    </a:t>
            </a:r>
            <a:r>
              <a:rPr lang="en-US" sz="1200" kern="1200" dirty="0">
                <a:solidFill>
                  <a:schemeClr val="tx1"/>
                </a:solidFill>
                <a:effectLst/>
                <a:latin typeface="Times New Roman" pitchFamily="18" charset="0"/>
                <a:ea typeface="MS PGothic" pitchFamily="34" charset="-128"/>
                <a:cs typeface="+mn-cs"/>
              </a:rPr>
              <a:t>Compartment syndrome is a limb-threatening condition characterized by localized tissue swelling within a compartment.</a:t>
            </a:r>
          </a:p>
          <a:p>
            <a:r>
              <a:rPr lang="en-US" sz="1200" kern="1200" dirty="0">
                <a:solidFill>
                  <a:schemeClr val="tx1"/>
                </a:solidFill>
                <a:effectLst/>
                <a:latin typeface="Times New Roman" pitchFamily="18" charset="0"/>
                <a:ea typeface="MS PGothic" pitchFamily="34" charset="-128"/>
                <a:cs typeface="+mn-cs"/>
              </a:rPr>
              <a:t>        1.   Blood flow decreases inside a muscle compartment, ischemia results and anaerobic metabolism results. Tissue becomes damaged and can die.</a:t>
            </a:r>
          </a:p>
          <a:p>
            <a:r>
              <a:rPr lang="en-US" sz="1200" kern="1200" dirty="0">
                <a:solidFill>
                  <a:schemeClr val="tx1"/>
                </a:solidFill>
                <a:effectLst/>
                <a:latin typeface="Times New Roman" pitchFamily="18" charset="0"/>
                <a:ea typeface="MS PGothic" pitchFamily="34" charset="-128"/>
                <a:cs typeface="+mn-cs"/>
              </a:rPr>
              <a:t>        2.   Definitive treatment is a surgical procedure called a fasciotomy.</a:t>
            </a:r>
          </a:p>
          <a:p>
            <a:r>
              <a:rPr lang="en-US" sz="1200" kern="1200" dirty="0">
                <a:solidFill>
                  <a:schemeClr val="tx1"/>
                </a:solidFill>
                <a:effectLst/>
                <a:latin typeface="Times New Roman" pitchFamily="18" charset="0"/>
                <a:ea typeface="MS PGothic" pitchFamily="34" charset="-128"/>
                <a:cs typeface="+mn-cs"/>
              </a:rPr>
              <a:t>              a.   An incision through the skin and fascia allows the swollen muscle to expand, reducing pressure inside the compartment. </a:t>
            </a:r>
          </a:p>
          <a:p>
            <a:r>
              <a:rPr lang="en-US" sz="1200" kern="1200" dirty="0">
                <a:solidFill>
                  <a:schemeClr val="tx1"/>
                </a:solidFill>
                <a:effectLst/>
                <a:latin typeface="Times New Roman" pitchFamily="18" charset="0"/>
                <a:ea typeface="MS PGothic" pitchFamily="34" charset="-128"/>
                <a:cs typeface="+mn-cs"/>
              </a:rPr>
              <a:t>        3.   Compartment syndrome typically develops within 6 to 12 hours after injury, usual as a result of:</a:t>
            </a:r>
          </a:p>
          <a:p>
            <a:r>
              <a:rPr lang="en-US" sz="1200" kern="1200" dirty="0">
                <a:solidFill>
                  <a:schemeClr val="tx1"/>
                </a:solidFill>
                <a:effectLst/>
                <a:latin typeface="Times New Roman" pitchFamily="18" charset="0"/>
                <a:ea typeface="MS PGothic" pitchFamily="34" charset="-128"/>
                <a:cs typeface="+mn-cs"/>
              </a:rPr>
              <a:t>              a.   Excessive bleeding</a:t>
            </a:r>
          </a:p>
          <a:p>
            <a:r>
              <a:rPr lang="en-US" sz="1200" kern="1200" dirty="0">
                <a:solidFill>
                  <a:schemeClr val="tx1"/>
                </a:solidFill>
                <a:effectLst/>
                <a:latin typeface="Times New Roman" pitchFamily="18" charset="0"/>
                <a:ea typeface="MS PGothic" pitchFamily="34" charset="-128"/>
                <a:cs typeface="+mn-cs"/>
              </a:rPr>
              <a:t>              b.   A severely crushed extremity</a:t>
            </a:r>
          </a:p>
          <a:p>
            <a:r>
              <a:rPr lang="en-US" sz="1200" kern="1200" dirty="0">
                <a:solidFill>
                  <a:schemeClr val="tx1"/>
                </a:solidFill>
                <a:effectLst/>
                <a:latin typeface="Times New Roman" pitchFamily="18" charset="0"/>
                <a:ea typeface="MS PGothic" pitchFamily="34" charset="-128"/>
                <a:cs typeface="+mn-cs"/>
              </a:rPr>
              <a:t>              c.   The rapid return of blood to an ischemic limb</a:t>
            </a:r>
          </a:p>
          <a:p>
            <a:pPr>
              <a:defRPr/>
            </a:pPr>
            <a:endParaRPr lang="en-US" dirty="0">
              <a:ea typeface="+mn-ea"/>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58AC47-0836-5B4D-B100-8792B0235F7D}"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3163930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4.   Signs and symptoms include pain that is out of proportion to the injury, pain on passive stretch of the muscles within the compartment and altered sensation.</a:t>
            </a:r>
          </a:p>
          <a:p>
            <a:r>
              <a:rPr lang="en-US" sz="1200" kern="1200" dirty="0">
                <a:solidFill>
                  <a:schemeClr val="tx1"/>
                </a:solidFill>
                <a:effectLst/>
                <a:latin typeface="Times New Roman" pitchFamily="18" charset="0"/>
                <a:ea typeface="MS PGothic" pitchFamily="34" charset="-128"/>
                <a:cs typeface="+mn-cs"/>
              </a:rPr>
              <a:t>      a.   Additional signs may include pallor and decreased power.</a:t>
            </a:r>
          </a:p>
          <a:p>
            <a:pPr>
              <a:defRPr/>
            </a:pPr>
            <a:endParaRPr lang="en-US" dirty="0">
              <a:ea typeface="+mn-ea"/>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862D5D-207C-E047-AE9F-24C256BBE485}"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4492376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5.    If you suspect that a patient has compartment syndrome, splint the affected limb, keeping it at the level of the heart, and provide immediate transport.</a:t>
            </a:r>
          </a:p>
          <a:p>
            <a:pPr>
              <a:defRPr/>
            </a:pPr>
            <a:r>
              <a:rPr lang="en-US" dirty="0"/>
              <a:t>       a.    Reassess neurovascular status frequently during transport.</a:t>
            </a:r>
          </a:p>
          <a:p>
            <a:pPr>
              <a:defRPr/>
            </a:pPr>
            <a:endParaRPr lang="en-US" dirty="0">
              <a:ea typeface="+mn-ea"/>
            </a:endParaRP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CB18B9-04F7-EB4B-97C1-4A2168407A1A}"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10474539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111354-155B-6241-AE3A-889BF0A0BF96}"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163513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2.   Smooth muscle (involuntary muscle) performs much of the automatic work of the body.</a:t>
            </a:r>
            <a:endParaRPr lang="en-IN" dirty="0"/>
          </a:p>
          <a:p>
            <a:pPr>
              <a:defRPr/>
            </a:pPr>
            <a:r>
              <a:rPr lang="en-US" dirty="0"/>
              <a:t>      a.    Found in the walls of most tubular structures of the body.</a:t>
            </a:r>
            <a:endParaRPr lang="en-IN" dirty="0"/>
          </a:p>
          <a:p>
            <a:pPr>
              <a:defRPr/>
            </a:pPr>
            <a:r>
              <a:rPr lang="en-US" dirty="0"/>
              <a:t>      b.    Contracts and relaxes to control the movement of the contents within these structures</a:t>
            </a:r>
            <a:endParaRPr lang="en-IN" dirty="0"/>
          </a:p>
          <a:p>
            <a:pPr>
              <a:defRPr/>
            </a:pPr>
            <a:endParaRPr lang="en-US" dirty="0">
              <a:ea typeface="+mn-ea"/>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9C8DC6-E676-044F-862B-3BAF489F1F12}"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88893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Cardiac muscle is a specially adapted involuntary muscle with its own regulatory system.</a:t>
            </a:r>
            <a:endParaRPr lang="en-US" dirty="0">
              <a:solidFill>
                <a:srgbClr val="000000"/>
              </a:solidFill>
              <a:latin typeface="Times New Roman"/>
              <a:ea typeface="Times New Roman"/>
              <a:cs typeface="Berkeley-Book"/>
            </a:endParaRPr>
          </a:p>
          <a:p>
            <a:pPr>
              <a:defRPr/>
            </a:pPr>
            <a:endParaRPr lang="en-US" dirty="0">
              <a:ea typeface="+mn-ea"/>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903E82-AFC2-F945-94A1-6B645EB3AA35}"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11421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The skeleton</a:t>
            </a:r>
            <a:endParaRPr lang="en-IN" dirty="0"/>
          </a:p>
          <a:p>
            <a:pPr>
              <a:defRPr/>
            </a:pPr>
            <a:r>
              <a:rPr lang="en-US" dirty="0"/>
              <a:t>       1.    The skeleton gives us our recognizable human form, protects our vital internal organs, and allows us to move.</a:t>
            </a:r>
            <a:endParaRPr lang="en-IN" dirty="0"/>
          </a:p>
          <a:p>
            <a:pPr>
              <a:defRPr/>
            </a:pPr>
            <a:r>
              <a:rPr lang="en-US" dirty="0"/>
              <a:t>              a.    Made up of approximately 206 bones</a:t>
            </a:r>
            <a:endParaRPr lang="en-IN" dirty="0"/>
          </a:p>
          <a:p>
            <a:pPr>
              <a:defRPr/>
            </a:pPr>
            <a:r>
              <a:rPr lang="en-US" dirty="0"/>
              <a:t>              b.    The bones also produce blood cells (in the bone marrow) and serve as a reservoir for important minerals and electrolytes.</a:t>
            </a:r>
            <a:endParaRPr lang="en-IN" dirty="0"/>
          </a:p>
          <a:p>
            <a:pPr>
              <a:defRPr/>
            </a:pPr>
            <a:endParaRPr lang="en-US" dirty="0">
              <a:ea typeface="+mn-ea"/>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5671B7-3162-584D-A308-A5AF6239365E}" type="slidenum">
              <a:rPr lang="en-US" altLang="en-US" sz="1200"/>
              <a:pPr eaLnBrk="1" hangingPunct="1"/>
              <a:t>14</a:t>
            </a:fld>
            <a:endParaRPr lang="en-US" altLang="en-US" sz="1200" dirty="0"/>
          </a:p>
        </p:txBody>
      </p:sp>
    </p:spTree>
    <p:extLst>
      <p:ext uri="{BB962C8B-B14F-4D97-AF65-F5344CB8AC3E}">
        <p14:creationId xmlns:p14="http://schemas.microsoft.com/office/powerpoint/2010/main" val="505951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human skeleton.</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CE9801-1742-344D-9B71-A9F5C10A7601}"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63246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2.    The skull is a solid vault like structure that surrounds and protects the brain.</a:t>
            </a:r>
            <a:endParaRPr lang="en-IN" dirty="0"/>
          </a:p>
          <a:p>
            <a:pPr>
              <a:defRPr/>
            </a:pPr>
            <a:r>
              <a:rPr lang="en-US" dirty="0"/>
              <a:t>3.    The thoracic cage protects the heart, lungs, and great vessels</a:t>
            </a:r>
            <a:endParaRPr lang="en-IN" dirty="0"/>
          </a:p>
          <a:p>
            <a:pPr>
              <a:defRPr/>
            </a:pPr>
            <a:r>
              <a:rPr lang="en-US" dirty="0"/>
              <a:t>       a.    The lower ribs protect the liver and spleen.</a:t>
            </a:r>
            <a:endParaRPr lang="en-IN" dirty="0"/>
          </a:p>
          <a:p>
            <a:pPr>
              <a:defRPr/>
            </a:pPr>
            <a:r>
              <a:rPr lang="en-US" dirty="0"/>
              <a:t>4.    The bony spinal canal encases and protects the spinal cord.</a:t>
            </a:r>
            <a:endParaRPr lang="en-IN" dirty="0"/>
          </a:p>
          <a:p>
            <a:pPr>
              <a:defRPr/>
            </a:pPr>
            <a:r>
              <a:rPr lang="en-US" dirty="0"/>
              <a:t>5.    The pectoral (shoulder) girdle consists of two scapulae and two clavicles.</a:t>
            </a:r>
            <a:endParaRPr lang="en-IN" dirty="0"/>
          </a:p>
          <a:p>
            <a:pPr>
              <a:defRPr/>
            </a:pPr>
            <a:r>
              <a:rPr lang="en-US" dirty="0"/>
              <a:t>       a.    The scapula (shoulder blade) is a flat, triangular bone held to the rib cage by powerful muscles that buffer it against injury.</a:t>
            </a:r>
            <a:endParaRPr lang="en-IN" dirty="0"/>
          </a:p>
          <a:p>
            <a:pPr>
              <a:defRPr/>
            </a:pPr>
            <a:r>
              <a:rPr lang="en-US" dirty="0"/>
              <a:t>       b.    The clavicle (collarbone) is a slender, S-shaped bone attached by ligaments to the sternum on one end and to the acromion process on the other.</a:t>
            </a:r>
            <a:endParaRPr lang="en-IN" dirty="0"/>
          </a:p>
          <a:p>
            <a:pPr>
              <a:defRPr/>
            </a:pPr>
            <a:r>
              <a:rPr lang="en-US" dirty="0"/>
              <a:t>       c.    Because the clavicle is slender and very exposed, this bone is vulnerable to injury.</a:t>
            </a:r>
            <a:endParaRPr lang="en-IN"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31D9F6-F66F-014B-A0AE-A9D73886BE87}" type="slidenum">
              <a:rPr lang="en-US" altLang="en-US" sz="1200"/>
              <a:pPr eaLnBrk="1" hangingPunct="1"/>
              <a:t>16</a:t>
            </a:fld>
            <a:endParaRPr lang="en-US" altLang="en-US" sz="1200" dirty="0"/>
          </a:p>
        </p:txBody>
      </p:sp>
    </p:spTree>
    <p:extLst>
      <p:ext uri="{BB962C8B-B14F-4D97-AF65-F5344CB8AC3E}">
        <p14:creationId xmlns:p14="http://schemas.microsoft.com/office/powerpoint/2010/main" val="55897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pectoral girdle in the anterior view (A) and posterior view (B).</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3AB8B7-A1E3-8A4B-9B7C-F2FBF7EFDEDA}"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5214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6.    The upper extremity extends from the shoulder to the fingertips and is composed of the upper arm (humerus), elbow, and forearm (radius and ulna).</a:t>
            </a:r>
            <a:endParaRPr lang="en-IN" dirty="0"/>
          </a:p>
          <a:p>
            <a:pPr>
              <a:defRPr/>
            </a:pPr>
            <a:r>
              <a:rPr lang="en-US" dirty="0"/>
              <a:t>       a.    Joins the shoulder girdle at the glenohumeral joint.</a:t>
            </a:r>
            <a:endParaRPr lang="en-IN" dirty="0"/>
          </a:p>
          <a:p>
            <a:pPr>
              <a:defRPr/>
            </a:pPr>
            <a:r>
              <a:rPr lang="en-US" dirty="0"/>
              <a:t>       b.    The humerus connects with the bones of the forearm to form the hinged elbow joint.</a:t>
            </a:r>
            <a:endParaRPr lang="en-IN" dirty="0"/>
          </a:p>
          <a:p>
            <a:pPr>
              <a:defRPr/>
            </a:pPr>
            <a:r>
              <a:rPr lang="en-US" dirty="0"/>
              <a:t>	</a:t>
            </a:r>
            <a:endParaRPr lang="en-US" dirty="0">
              <a:ea typeface="+mn-ea"/>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12D398-A440-FA45-B9AC-E28672A58D11}"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1825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The hand contains three sets of bones.</a:t>
            </a:r>
            <a:endParaRPr lang="en-IN" dirty="0"/>
          </a:p>
          <a:p>
            <a:pPr>
              <a:defRPr/>
            </a:pPr>
            <a:r>
              <a:rPr lang="en-US" dirty="0"/>
              <a:t>       i.     Wrist bones (carpals)</a:t>
            </a:r>
            <a:endParaRPr lang="en-IN" dirty="0"/>
          </a:p>
          <a:p>
            <a:pPr>
              <a:defRPr/>
            </a:pPr>
            <a:r>
              <a:rPr lang="en-US" dirty="0"/>
              <a:t>       ii.    Hand bones (metacarpals)</a:t>
            </a:r>
            <a:endParaRPr lang="en-IN" dirty="0"/>
          </a:p>
          <a:p>
            <a:pPr>
              <a:defRPr/>
            </a:pPr>
            <a:r>
              <a:rPr lang="en-US" dirty="0"/>
              <a:t>       iii.   Finger bones (phalanges)</a:t>
            </a:r>
            <a:endParaRPr lang="en-IN" dirty="0"/>
          </a:p>
          <a:p>
            <a:pPr>
              <a:defRPr/>
            </a:pPr>
            <a:endParaRPr lang="en-US" dirty="0">
              <a:ea typeface="+mn-ea"/>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214B23-8EC6-9543-962E-E4AFC4B3A685}"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02324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buAutoNum type="arabicPeriod" startAt="7"/>
              <a:defRPr/>
            </a:pPr>
            <a:r>
              <a:rPr lang="en-US" dirty="0"/>
              <a:t>The pelvis supports the body weight and protects the structures within the pelvis: the bladder, rectum, and female reproductive organs.</a:t>
            </a:r>
            <a:endParaRPr lang="en-IN" dirty="0"/>
          </a:p>
          <a:p>
            <a:pPr marL="0" indent="0">
              <a:buNone/>
              <a:defRPr/>
            </a:pPr>
            <a:r>
              <a:rPr lang="en-US" dirty="0"/>
              <a:t>     a.    The pelvic girdle is three separate bones: the ischium, ilium, and pubis.</a:t>
            </a:r>
          </a:p>
          <a:p>
            <a:pPr>
              <a:defRPr/>
            </a:pPr>
            <a:r>
              <a:rPr lang="en-US" dirty="0"/>
              <a:t>     </a:t>
            </a:r>
            <a:r>
              <a:rPr lang="en-US" dirty="0" err="1"/>
              <a:t>b.</a:t>
            </a:r>
            <a:r>
              <a:rPr lang="en-US" dirty="0"/>
              <a:t>    Fused together to form the innominate (hip) bone</a:t>
            </a:r>
            <a:endParaRPr lang="en-IN" dirty="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C67180-CD3A-F840-AB84-D58DB47937B4}" type="slidenum">
              <a:rPr lang="en-US" altLang="en-US" sz="1200"/>
              <a:pPr eaLnBrk="1" hangingPunct="1"/>
              <a:t>20</a:t>
            </a:fld>
            <a:endParaRPr lang="en-US" altLang="en-US" sz="1200" dirty="0"/>
          </a:p>
        </p:txBody>
      </p:sp>
    </p:spTree>
    <p:extLst>
      <p:ext uri="{BB962C8B-B14F-4D97-AF65-F5344CB8AC3E}">
        <p14:creationId xmlns:p14="http://schemas.microsoft.com/office/powerpoint/2010/main" val="58540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Orthopaedic Trauma</a:t>
            </a:r>
          </a:p>
          <a:p>
            <a:r>
              <a:rPr lang="en-US" altLang="en-US" dirty="0">
                <a:latin typeface="Times New Roman" charset="0"/>
                <a:ea typeface="MS PGothic" charset="-128"/>
              </a:rPr>
              <a:t>• Recognition and management of</a:t>
            </a:r>
          </a:p>
          <a:p>
            <a:pPr lvl="1"/>
            <a:r>
              <a:rPr lang="en-US" altLang="en-US" dirty="0">
                <a:latin typeface="Times New Roman" charset="0"/>
                <a:ea typeface="MS PGothic" charset="-128"/>
              </a:rPr>
              <a:t>• Open fractures </a:t>
            </a:r>
          </a:p>
          <a:p>
            <a:pPr lvl="1"/>
            <a:r>
              <a:rPr lang="en-US" altLang="en-US" dirty="0">
                <a:latin typeface="Times New Roman" charset="0"/>
                <a:ea typeface="MS PGothic" charset="-128"/>
              </a:rPr>
              <a:t>• Closed fractures </a:t>
            </a:r>
          </a:p>
          <a:p>
            <a:pPr lvl="1"/>
            <a:r>
              <a:rPr lang="en-US" altLang="en-US" dirty="0">
                <a:latin typeface="Times New Roman" charset="0"/>
                <a:ea typeface="MS PGothic" charset="-128"/>
              </a:rPr>
              <a:t>• Dislocations </a:t>
            </a:r>
          </a:p>
          <a:p>
            <a:pPr lvl="1"/>
            <a:r>
              <a:rPr lang="en-US" altLang="en-US" dirty="0">
                <a:latin typeface="Times New Roman" charset="0"/>
                <a:ea typeface="MS PGothic" charset="-128"/>
              </a:rPr>
              <a:t>• Amputations </a:t>
            </a:r>
          </a:p>
          <a:p>
            <a:endParaRPr lang="en-US"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90880C-17E8-5444-802F-18C7146994B6}" type="slidenum">
              <a:rPr lang="en-US" altLang="en-US" sz="1200"/>
              <a:pPr eaLnBrk="1" hangingPunct="1"/>
              <a:t>3</a:t>
            </a:fld>
            <a:endParaRPr lang="en-US" altLang="en-US" sz="1200" dirty="0"/>
          </a:p>
        </p:txBody>
      </p:sp>
    </p:spTree>
    <p:extLst>
      <p:ext uri="{BB962C8B-B14F-4D97-AF65-F5344CB8AC3E}">
        <p14:creationId xmlns:p14="http://schemas.microsoft.com/office/powerpoint/2010/main" val="12035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8.    The lower extremity consists of the bones of the thigh, leg, and foot.</a:t>
            </a:r>
            <a:endParaRPr lang="en-IN" dirty="0"/>
          </a:p>
          <a:p>
            <a:pPr>
              <a:defRPr/>
            </a:pPr>
            <a:r>
              <a:rPr lang="en-US" dirty="0"/>
              <a:t>       a.    The femur (thigh bone) is a long, powerful bone that connects in the ball-and-socket joint of the pelvis and in the hinge joint of the knee.</a:t>
            </a:r>
            <a:endParaRPr lang="en-IN" dirty="0"/>
          </a:p>
          <a:p>
            <a:pPr>
              <a:defRPr/>
            </a:pPr>
            <a:r>
              <a:rPr lang="en-US" dirty="0"/>
              <a:t>       b.    The lower leg consists of two bones, the tibia and the fibula.</a:t>
            </a:r>
            <a:endParaRPr lang="en-IN" dirty="0"/>
          </a:p>
          <a:p>
            <a:pPr>
              <a:defRPr/>
            </a:pPr>
            <a:r>
              <a:rPr lang="en-US" dirty="0"/>
              <a:t>		</a:t>
            </a:r>
            <a:endParaRPr lang="en-US" dirty="0">
              <a:ea typeface="+mn-ea"/>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AE0CFC-5DA6-8442-8144-A21E7B89A6FD}"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19833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The foot consists of three classes of bones: ankle bones (tarsals), foot bones (metatarsals), and toe bones (phalanges).</a:t>
            </a:r>
            <a:endParaRPr lang="en-IN" dirty="0"/>
          </a:p>
          <a:p>
            <a:pPr>
              <a:defRPr/>
            </a:pPr>
            <a:r>
              <a:rPr lang="en-US" dirty="0"/>
              <a:t>	</a:t>
            </a:r>
            <a:endParaRPr lang="en-US" dirty="0">
              <a:ea typeface="+mn-ea"/>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D4F4F2-1793-5A43-AE49-CBFC3BF550C9}"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38520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9.    The bones of the skeleton provide a framework to which the muscles and tendons are attached.</a:t>
            </a:r>
            <a:endParaRPr lang="en-IN" dirty="0"/>
          </a:p>
          <a:p>
            <a:pPr>
              <a:defRPr/>
            </a:pPr>
            <a:r>
              <a:rPr lang="en-US" dirty="0"/>
              <a:t>10.   A joint is formed wherever two bones come into contact.</a:t>
            </a:r>
            <a:endParaRPr lang="en-IN" dirty="0"/>
          </a:p>
          <a:p>
            <a:pPr>
              <a:defRPr/>
            </a:pPr>
            <a:r>
              <a:rPr lang="en-US" dirty="0"/>
              <a:t>        a.    Joints are held together in a tough fibrous structure known as a capsule, which is supported and strengthened in certain key areas by bands of fibrous tissue called ligaments.</a:t>
            </a:r>
            <a:endParaRPr lang="en-IN" dirty="0"/>
          </a:p>
          <a:p>
            <a:pPr>
              <a:defRPr/>
            </a:pPr>
            <a:r>
              <a:rPr lang="en-US" dirty="0"/>
              <a:t>        b.    In moving joints, the ends of bones are covered with a thin layer of cartilage known as articular cartilage.</a:t>
            </a:r>
            <a:endParaRPr lang="en-IN" dirty="0"/>
          </a:p>
          <a:p>
            <a:pPr>
              <a:defRPr/>
            </a:pPr>
            <a:r>
              <a:rPr lang="en-US" dirty="0"/>
              <a:t>        c.    Joints are bathed and lubricated by synovial (joint) fluid.</a:t>
            </a:r>
            <a:endParaRPr lang="en-IN" dirty="0"/>
          </a:p>
          <a:p>
            <a:pPr>
              <a:defRPr/>
            </a:pPr>
            <a:r>
              <a:rPr lang="en-US" dirty="0"/>
              <a:t>        d.    Joints allow circular motion (shoulder), hinge motion (knee and elbow), minimum motion (sacroiliac and sternoclavicular joints), or no motion (sutures in the skull).</a:t>
            </a:r>
            <a:endParaRPr lang="en-IN" dirty="0"/>
          </a:p>
          <a:p>
            <a:pPr>
              <a:defRPr/>
            </a:pPr>
            <a:endParaRPr lang="en-US" dirty="0">
              <a:ea typeface="+mn-ea"/>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083511-2D6D-B545-91F6-8D67ADDC14A6}" type="slidenum">
              <a:rPr lang="en-US" altLang="en-US" sz="1200"/>
              <a:pPr eaLnBrk="1" hangingPunct="1"/>
              <a:t>23</a:t>
            </a:fld>
            <a:endParaRPr lang="en-US" altLang="en-US" sz="1200" dirty="0"/>
          </a:p>
        </p:txBody>
      </p:sp>
    </p:spTree>
    <p:extLst>
      <p:ext uri="{BB962C8B-B14F-4D97-AF65-F5344CB8AC3E}">
        <p14:creationId xmlns:p14="http://schemas.microsoft.com/office/powerpoint/2010/main" val="334067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spcBef>
                <a:spcPts val="1800"/>
              </a:spcBef>
              <a:spcAft>
                <a:spcPts val="600"/>
              </a:spcAft>
              <a:defRPr/>
            </a:pPr>
            <a:r>
              <a:rPr lang="en-US" sz="1800" dirty="0">
                <a:latin typeface="Times New Roman"/>
                <a:ea typeface="Times New Roman"/>
              </a:rPr>
              <a:t>III.    Musculoskeletal Injuries</a:t>
            </a:r>
          </a:p>
          <a:p>
            <a:pPr>
              <a:defRPr/>
            </a:pPr>
            <a:r>
              <a:rPr lang="en-US" dirty="0"/>
              <a:t>A.    Mechanism of injury (MOI)</a:t>
            </a:r>
            <a:endParaRPr lang="en-IN" dirty="0"/>
          </a:p>
          <a:p>
            <a:pPr>
              <a:defRPr/>
            </a:pPr>
            <a:r>
              <a:rPr lang="en-US" dirty="0"/>
              <a:t>       1.    Significant force is generally required to cause fractures and dislocations.</a:t>
            </a:r>
            <a:endParaRPr lang="en-IN" dirty="0"/>
          </a:p>
          <a:p>
            <a:pPr>
              <a:defRPr/>
            </a:pPr>
            <a:r>
              <a:rPr lang="en-US" dirty="0"/>
              <a:t>              a.    Direct blows</a:t>
            </a:r>
            <a:endParaRPr lang="en-IN" dirty="0"/>
          </a:p>
          <a:p>
            <a:pPr>
              <a:defRPr/>
            </a:pPr>
            <a:r>
              <a:rPr lang="en-US" dirty="0"/>
              <a:t>              b.    Indirect forces</a:t>
            </a:r>
            <a:endParaRPr lang="en-IN" dirty="0"/>
          </a:p>
          <a:p>
            <a:pPr>
              <a:defRPr/>
            </a:pPr>
            <a:r>
              <a:rPr lang="en-US" dirty="0"/>
              <a:t>              c.    Twisting forces</a:t>
            </a:r>
            <a:endParaRPr lang="en-IN" dirty="0"/>
          </a:p>
          <a:p>
            <a:pPr>
              <a:defRPr/>
            </a:pPr>
            <a:r>
              <a:rPr lang="en-US" dirty="0"/>
              <a:t>              d.    High-energy forces</a:t>
            </a:r>
            <a:endParaRPr lang="en-IN" dirty="0"/>
          </a:p>
          <a:p>
            <a:pPr>
              <a:defRPr/>
            </a:pPr>
            <a:r>
              <a:rPr lang="en-US" dirty="0"/>
              <a:t>       2.    A significant MOI is not always necessary to fracture a bone.</a:t>
            </a:r>
            <a:endParaRPr lang="en-IN" dirty="0"/>
          </a:p>
          <a:p>
            <a:pPr>
              <a:defRPr/>
            </a:pPr>
            <a:r>
              <a:rPr lang="en-US" dirty="0"/>
              <a:t>              a.    A slight force can easily fracture a bone that is weakened by a tumor, infection, or osteoporosis.</a:t>
            </a:r>
            <a:endParaRPr lang="en-I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Times New Roman"/>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b.   Suspect the presence of a fracture in any older patient who reports pain or has sustained a mild injury.</a:t>
            </a:r>
          </a:p>
          <a:p>
            <a:pPr>
              <a:defRPr/>
            </a:pPr>
            <a:endParaRPr lang="en-US" dirty="0">
              <a:ea typeface="+mn-ea"/>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16E1F6-E020-3F43-A94B-7C870224A316}"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15300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Fractures</a:t>
            </a:r>
            <a:endParaRPr lang="en-IN" dirty="0"/>
          </a:p>
          <a:p>
            <a:pPr>
              <a:defRPr/>
            </a:pPr>
            <a:r>
              <a:rPr lang="en-US" dirty="0"/>
              <a:t>       1.    A break in the continuity of the bone, often occurring as a result of an external force.</a:t>
            </a:r>
            <a:endParaRPr lang="en-IN" dirty="0"/>
          </a:p>
          <a:p>
            <a:pPr>
              <a:defRPr/>
            </a:pPr>
            <a:r>
              <a:rPr lang="en-US" dirty="0"/>
              <a:t>       2.   Classified as either closed or open.</a:t>
            </a:r>
            <a:endParaRPr lang="en-IN" dirty="0"/>
          </a:p>
          <a:p>
            <a:r>
              <a:rPr lang="en-US" sz="1200" kern="1200" dirty="0">
                <a:solidFill>
                  <a:schemeClr val="tx1"/>
                </a:solidFill>
                <a:effectLst/>
                <a:latin typeface="Times New Roman" pitchFamily="18" charset="0"/>
                <a:ea typeface="MS PGothic" pitchFamily="34" charset="-128"/>
                <a:cs typeface="+mn-cs"/>
              </a:rPr>
              <a:t>             a.     With an open fracture, there is an external wound, caused either by the same blow that fractured the bone or by the broken bone ends lacerating the skin.</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You should treat any injury that breaks the skin as a possible open fracture.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Complications of open fractures include increased blood loss and a higher likelihood of infections. </a:t>
            </a:r>
          </a:p>
          <a:p>
            <a:pPr>
              <a:defRPr/>
            </a:pPr>
            <a:endParaRPr lang="en-US" dirty="0">
              <a:ea typeface="+mn-ea"/>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D8BA24-2BCA-494B-935F-BC56B1E6028F}"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88074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Fractures are also described by whether the bone is moved from its normal position.</a:t>
            </a:r>
            <a:endParaRPr lang="en-IN" dirty="0"/>
          </a:p>
          <a:p>
            <a:pPr>
              <a:defRPr/>
            </a:pPr>
            <a:r>
              <a:rPr lang="en-US" dirty="0"/>
              <a:t>       a.    A nondisplaced fracture (also known as a hairline fracture) is a simple crack of the bone that may be difficult to distinguish from a sprain or simple contusion.</a:t>
            </a:r>
            <a:endParaRPr lang="en-IN" dirty="0"/>
          </a:p>
          <a:p>
            <a:pPr>
              <a:defRPr/>
            </a:pPr>
            <a:r>
              <a:rPr lang="en-US" dirty="0"/>
              <a:t>       b.    A displaced fracture produces an actual deformity, or distortion, of the limb by shortening, rotating, or angulating it.</a:t>
            </a:r>
            <a:endParaRPr lang="en-IN" dirty="0"/>
          </a:p>
          <a:p>
            <a:pPr>
              <a:defRPr/>
            </a:pPr>
            <a:endParaRPr lang="en-US" dirty="0">
              <a:ea typeface="+mn-ea"/>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B6E0AD-D492-1D41-9B26-366A29E5FD26}" type="slidenum">
              <a:rPr lang="en-US" altLang="en-US" sz="1200"/>
              <a:pPr eaLnBrk="1" hangingPunct="1"/>
              <a:t>26</a:t>
            </a:fld>
            <a:endParaRPr lang="en-US" altLang="en-US" sz="1200" dirty="0"/>
          </a:p>
        </p:txBody>
      </p:sp>
    </p:spTree>
    <p:extLst>
      <p:ext uri="{BB962C8B-B14F-4D97-AF65-F5344CB8AC3E}">
        <p14:creationId xmlns:p14="http://schemas.microsoft.com/office/powerpoint/2010/main" val="86516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Special terms to describe particular types of fractures</a:t>
            </a:r>
            <a:endParaRPr lang="en-US" dirty="0">
              <a:solidFill>
                <a:srgbClr val="000000"/>
              </a:solidFill>
              <a:latin typeface="Times New Roman"/>
              <a:ea typeface="Times New Roman"/>
              <a:cs typeface="Berkeley-Book"/>
            </a:endParaRPr>
          </a:p>
          <a:p>
            <a:pPr>
              <a:defRPr/>
            </a:pPr>
            <a:endParaRPr lang="en-US" dirty="0">
              <a:ea typeface="+mn-ea"/>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C81C53-A085-8E49-8909-516E7266DF6D}"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76649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a.    Comminuted: A fracture in which the bone is broken into more than two fragments</a:t>
            </a:r>
            <a:endParaRPr lang="en-IN" altLang="en-US" dirty="0">
              <a:latin typeface="Times New Roman" charset="0"/>
              <a:ea typeface="MS PGothic" charset="-128"/>
            </a:endParaRPr>
          </a:p>
          <a:p>
            <a:r>
              <a:rPr lang="en-US" altLang="en-US" dirty="0">
                <a:latin typeface="Times New Roman" charset="0"/>
                <a:ea typeface="MS PGothic" charset="-128"/>
              </a:rPr>
              <a:t>b.    Epiphyseal: A fracture that occurs in a growth section of a child’s bone and may lead to growth abnormalities. </a:t>
            </a:r>
            <a:endParaRPr lang="en-IN" altLang="en-US" dirty="0">
              <a:latin typeface="Times New Roman" charset="0"/>
              <a:ea typeface="MS PGothic" charset="-128"/>
            </a:endParaRPr>
          </a:p>
          <a:p>
            <a:r>
              <a:rPr lang="en-US" altLang="en-US" dirty="0">
                <a:latin typeface="Times New Roman" charset="0"/>
                <a:ea typeface="MS PGothic" charset="-128"/>
              </a:rPr>
              <a:t>c.    Greenstick: An incomplete fracture that passes only partway through the shaft of a bone</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74D6DA-A513-BF40-A2A5-5EAA95A1143B}"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12431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d.    Incomplete: A fracture that does not run completely through the bone</a:t>
            </a:r>
            <a:endParaRPr lang="en-IN" dirty="0"/>
          </a:p>
          <a:p>
            <a:pPr>
              <a:defRPr/>
            </a:pPr>
            <a:r>
              <a:rPr lang="en-US" dirty="0"/>
              <a:t>e.    Oblique: A fracture in which the bone is broken at an angle across the bone</a:t>
            </a:r>
            <a:endParaRPr lang="en-IN" dirty="0"/>
          </a:p>
          <a:p>
            <a:pPr>
              <a:defRPr/>
            </a:pPr>
            <a:r>
              <a:rPr lang="en-US" dirty="0"/>
              <a:t>f.     Pathologic: A fracture of weakened or diseased bone generally produced by minimal force</a:t>
            </a:r>
            <a:endParaRPr lang="en-IN" dirty="0"/>
          </a:p>
          <a:p>
            <a:pPr>
              <a:defRPr/>
            </a:pPr>
            <a:r>
              <a:rPr lang="en-US" dirty="0"/>
              <a:t>	</a:t>
            </a:r>
            <a:endParaRPr lang="en-US" dirty="0">
              <a:ea typeface="+mn-ea"/>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9240DA-9406-0741-BC2E-88659FDA070D}" type="slidenum">
              <a:rPr lang="en-US" altLang="en-US" sz="1200"/>
              <a:pPr eaLnBrk="1" hangingPunct="1"/>
              <a:t>29</a:t>
            </a:fld>
            <a:endParaRPr lang="en-US" altLang="en-US" sz="1200" dirty="0"/>
          </a:p>
        </p:txBody>
      </p:sp>
    </p:spTree>
    <p:extLst>
      <p:ext uri="{BB962C8B-B14F-4D97-AF65-F5344CB8AC3E}">
        <p14:creationId xmlns:p14="http://schemas.microsoft.com/office/powerpoint/2010/main" val="699831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g.    Spiral: A fracture caused by a twisting force, causing an oblique fracture around the bone and through the bone</a:t>
            </a:r>
            <a:endParaRPr lang="en-IN" dirty="0"/>
          </a:p>
          <a:p>
            <a:pPr>
              <a:defRPr/>
            </a:pPr>
            <a:r>
              <a:rPr lang="en-US" dirty="0"/>
              <a:t>h.    Transverse: A fracture that occurs straight across the bone</a:t>
            </a:r>
            <a:endParaRPr lang="en-IN" dirty="0"/>
          </a:p>
          <a:p>
            <a:pPr>
              <a:defRPr/>
            </a:pPr>
            <a:r>
              <a:rPr lang="en-US" dirty="0"/>
              <a:t>	</a:t>
            </a:r>
            <a:endParaRPr lang="en-US" dirty="0">
              <a:ea typeface="+mn-ea"/>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09CC80-5347-C947-B6FA-8E212A266DAB}"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9343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Pathophysiology, assessment, and management of</a:t>
            </a:r>
          </a:p>
          <a:p>
            <a:r>
              <a:rPr lang="en-US" altLang="en-US" dirty="0">
                <a:latin typeface="Times New Roman" charset="0"/>
                <a:ea typeface="MS PGothic" charset="-128"/>
              </a:rPr>
              <a:t>• Upper and lower extremity orthopaedic trauma </a:t>
            </a:r>
          </a:p>
          <a:p>
            <a:r>
              <a:rPr lang="en-US" altLang="en-US" dirty="0">
                <a:latin typeface="Times New Roman" charset="0"/>
                <a:ea typeface="MS PGothic" charset="-128"/>
              </a:rPr>
              <a:t>• Open fractures </a:t>
            </a:r>
          </a:p>
          <a:p>
            <a:r>
              <a:rPr lang="en-US" altLang="en-US" dirty="0">
                <a:latin typeface="Times New Roman" charset="0"/>
                <a:ea typeface="MS PGothic" charset="-128"/>
              </a:rPr>
              <a:t>• Closed fractures </a:t>
            </a:r>
          </a:p>
          <a:p>
            <a:r>
              <a:rPr lang="en-US" altLang="en-US" dirty="0">
                <a:latin typeface="Times New Roman" charset="0"/>
                <a:ea typeface="MS PGothic" charset="-128"/>
              </a:rPr>
              <a:t>• Dislocations </a:t>
            </a:r>
          </a:p>
          <a:p>
            <a:r>
              <a:rPr lang="en-US" altLang="en-US" dirty="0">
                <a:latin typeface="Times New Roman" charset="0"/>
                <a:ea typeface="MS PGothic" charset="-128"/>
              </a:rPr>
              <a:t>• Sprains/strains </a:t>
            </a:r>
          </a:p>
          <a:p>
            <a:r>
              <a:rPr lang="en-US" altLang="en-US" dirty="0">
                <a:latin typeface="Times New Roman" charset="0"/>
                <a:ea typeface="MS PGothic" charset="-128"/>
              </a:rPr>
              <a:t>• Pelvic fractures </a:t>
            </a:r>
          </a:p>
          <a:p>
            <a:r>
              <a:rPr lang="en-US" altLang="en-US" dirty="0">
                <a:latin typeface="Times New Roman" charset="0"/>
                <a:ea typeface="MS PGothic" charset="-128"/>
              </a:rPr>
              <a:t>• Amputations/replantation </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2E49DB-C4D7-8847-8C38-483418ABFE7F}" type="slidenum">
              <a:rPr lang="en-US" altLang="en-US" sz="1200"/>
              <a:pPr eaLnBrk="1" hangingPunct="1"/>
              <a:t>4</a:t>
            </a:fld>
            <a:endParaRPr lang="en-US" altLang="en-US" sz="1200" dirty="0"/>
          </a:p>
        </p:txBody>
      </p:sp>
    </p:spTree>
    <p:extLst>
      <p:ext uri="{BB962C8B-B14F-4D97-AF65-F5344CB8AC3E}">
        <p14:creationId xmlns:p14="http://schemas.microsoft.com/office/powerpoint/2010/main" val="1966204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Suspect a fracture if one or more of the following signs are present:</a:t>
            </a:r>
            <a:endParaRPr lang="en-IN" altLang="en-US" dirty="0">
              <a:latin typeface="Times New Roman" charset="0"/>
              <a:ea typeface="MS PGothic" charset="-128"/>
            </a:endParaRPr>
          </a:p>
          <a:p>
            <a:r>
              <a:rPr lang="en-US" altLang="en-US" dirty="0">
                <a:latin typeface="Times New Roman" charset="0"/>
                <a:ea typeface="MS PGothic" charset="-128"/>
              </a:rPr>
              <a:t>       a.    Deformity</a:t>
            </a:r>
            <a:endParaRPr lang="en-IN" altLang="en-US" dirty="0">
              <a:latin typeface="Times New Roman" charset="0"/>
              <a:ea typeface="MS PGothic" charset="-128"/>
            </a:endParaRPr>
          </a:p>
          <a:p>
            <a:r>
              <a:rPr lang="en-US" altLang="en-US" dirty="0">
                <a:latin typeface="Times New Roman" charset="0"/>
                <a:ea typeface="MS PGothic" charset="-128"/>
              </a:rPr>
              <a:t>       b.    Tenderness</a:t>
            </a:r>
            <a:endParaRPr lang="en-IN" altLang="en-US" dirty="0">
              <a:latin typeface="Times New Roman" charset="0"/>
              <a:ea typeface="MS PGothic" charset="-128"/>
            </a:endParaRPr>
          </a:p>
          <a:p>
            <a:r>
              <a:rPr lang="en-US" altLang="en-US" dirty="0">
                <a:latin typeface="Times New Roman" charset="0"/>
                <a:ea typeface="MS PGothic" charset="-128"/>
              </a:rPr>
              <a:t>       c.    Guarding</a:t>
            </a:r>
            <a:endParaRPr lang="en-IN" altLang="en-US" dirty="0">
              <a:latin typeface="Times New Roman" charset="0"/>
              <a:ea typeface="MS PGothic" charset="-128"/>
            </a:endParaRPr>
          </a:p>
          <a:p>
            <a:r>
              <a:rPr lang="en-US" altLang="en-US" dirty="0">
                <a:latin typeface="Times New Roman" charset="0"/>
                <a:ea typeface="MS PGothic" charset="-128"/>
              </a:rPr>
              <a:t>       d.    Swelling</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9C9DD1-1558-2F40-B481-8B81D1E58DC1}"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060749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e.   Bruising</a:t>
            </a:r>
            <a:endParaRPr lang="en-IN" dirty="0"/>
          </a:p>
          <a:p>
            <a:pPr>
              <a:defRPr/>
            </a:pPr>
            <a:r>
              <a:rPr lang="en-US" dirty="0"/>
              <a:t>f.    Crepitus</a:t>
            </a:r>
            <a:endParaRPr lang="en-IN" dirty="0"/>
          </a:p>
          <a:p>
            <a:pPr>
              <a:defRPr/>
            </a:pPr>
            <a:r>
              <a:rPr lang="en-US" dirty="0"/>
              <a:t>g.   False motion</a:t>
            </a:r>
            <a:endParaRPr lang="en-IN" dirty="0"/>
          </a:p>
          <a:p>
            <a:pPr>
              <a:defRPr/>
            </a:pPr>
            <a:r>
              <a:rPr lang="en-US" dirty="0"/>
              <a:t>h.   Exposed fragments</a:t>
            </a:r>
            <a:endParaRPr lang="en-IN" dirty="0"/>
          </a:p>
          <a:p>
            <a:pPr>
              <a:defRPr/>
            </a:pPr>
            <a:r>
              <a:rPr lang="en-US" dirty="0"/>
              <a:t>i.    Pain</a:t>
            </a:r>
            <a:endParaRPr lang="en-IN" dirty="0"/>
          </a:p>
          <a:p>
            <a:pPr>
              <a:defRPr/>
            </a:pPr>
            <a:r>
              <a:rPr lang="en-US" dirty="0"/>
              <a:t>j.    Locked joint</a:t>
            </a:r>
            <a:endParaRPr lang="en-IN" dirty="0"/>
          </a:p>
          <a:p>
            <a:pPr>
              <a:defRPr/>
            </a:pPr>
            <a:r>
              <a:rPr lang="en-US" dirty="0"/>
              <a:t>	</a:t>
            </a:r>
            <a:endParaRPr lang="en-IN"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805899-49E2-5042-AE76-F7C3FDB501B8}"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76099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D.    Dislocations</a:t>
            </a:r>
            <a:endParaRPr lang="en-IN" dirty="0"/>
          </a:p>
          <a:p>
            <a:pPr>
              <a:defRPr/>
            </a:pPr>
            <a:r>
              <a:rPr lang="en-US" dirty="0"/>
              <a:t>       1.    A disruption of a joint in which the bone ends are no longer in contact</a:t>
            </a:r>
            <a:endParaRPr lang="en-IN" dirty="0"/>
          </a:p>
          <a:p>
            <a:pPr>
              <a:defRPr/>
            </a:pPr>
            <a:r>
              <a:rPr lang="en-US" dirty="0"/>
              <a:t>       2.    The supporting ligaments are often torn, usually completely, allowing the bone ends to separate completely from each other.</a:t>
            </a:r>
            <a:endParaRPr lang="en-IN" dirty="0"/>
          </a:p>
          <a:p>
            <a:pPr>
              <a:defRPr/>
            </a:pPr>
            <a:r>
              <a:rPr lang="en-US" dirty="0"/>
              <a:t>       3.    A fracture-dislocation is a combination injury at the joint in which the joint is dislocated and there is a fracture of the end of one or more of the bones.</a:t>
            </a:r>
            <a:endParaRPr lang="en-IN" dirty="0"/>
          </a:p>
          <a:p>
            <a:pPr>
              <a:defRPr/>
            </a:pPr>
            <a:r>
              <a:rPr lang="en-US" dirty="0"/>
              <a:t>       4.    Sometimes a dislocated joint will spontaneously reduce, or return to its normal position, before your assessment.</a:t>
            </a:r>
            <a:endParaRPr lang="en-IN" dirty="0"/>
          </a:p>
          <a:p>
            <a:pPr>
              <a:defRPr/>
            </a:pPr>
            <a:r>
              <a:rPr lang="en-US" dirty="0"/>
              <a:t>               a.    You will be able to confirm the dislocation only by taking a patient history.</a:t>
            </a:r>
            <a:endParaRPr lang="en-IN" dirty="0"/>
          </a:p>
          <a:p>
            <a:pPr>
              <a:defRPr/>
            </a:pPr>
            <a:r>
              <a:rPr lang="en-US" dirty="0"/>
              <a:t>               b.    A dislocation that does not spontaneously reduce is a serious problem.</a:t>
            </a:r>
            <a:endParaRPr lang="en-IN" dirty="0"/>
          </a:p>
          <a:p>
            <a:pPr>
              <a:defRPr/>
            </a:pPr>
            <a:r>
              <a:rPr lang="en-US" dirty="0"/>
              <a:t>               c.    Commonly dislocated joints include the fingers, shoulder, elbow, and knee.</a:t>
            </a:r>
            <a:endParaRPr lang="en-IN" dirty="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1D0272-39E2-9148-AFC6-91F545A8137C}" type="slidenum">
              <a:rPr lang="en-US" altLang="en-US" sz="1200"/>
              <a:pPr eaLnBrk="1" hangingPunct="1"/>
              <a:t>33</a:t>
            </a:fld>
            <a:endParaRPr lang="en-US" altLang="en-US" sz="1200" dirty="0"/>
          </a:p>
        </p:txBody>
      </p:sp>
    </p:spTree>
    <p:extLst>
      <p:ext uri="{BB962C8B-B14F-4D97-AF65-F5344CB8AC3E}">
        <p14:creationId xmlns:p14="http://schemas.microsoft.com/office/powerpoint/2010/main" val="37308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5.    The signs and symptoms of a dislocated joint are similar to those of a fracture.</a:t>
            </a:r>
            <a:endParaRPr lang="en-IN" dirty="0"/>
          </a:p>
          <a:p>
            <a:pPr>
              <a:defRPr/>
            </a:pPr>
            <a:r>
              <a:rPr lang="en-US" dirty="0"/>
              <a:t>       a.    Marked deformity</a:t>
            </a:r>
            <a:endParaRPr lang="en-IN" dirty="0"/>
          </a:p>
          <a:p>
            <a:pPr>
              <a:defRPr/>
            </a:pPr>
            <a:r>
              <a:rPr lang="en-US" dirty="0"/>
              <a:t>       b.    Swelling</a:t>
            </a:r>
            <a:endParaRPr lang="en-IN" dirty="0"/>
          </a:p>
          <a:p>
            <a:pPr>
              <a:defRPr/>
            </a:pPr>
            <a:r>
              <a:rPr lang="en-US" dirty="0"/>
              <a:t>       c.    Pain that is aggravated by any attempt at movement</a:t>
            </a:r>
            <a:endParaRPr lang="en-IN" dirty="0"/>
          </a:p>
          <a:p>
            <a:pPr>
              <a:defRPr/>
            </a:pPr>
            <a:r>
              <a:rPr lang="en-US" dirty="0"/>
              <a:t>       d.    Tenderness on palpation</a:t>
            </a:r>
            <a:endParaRPr lang="en-IN" dirty="0"/>
          </a:p>
          <a:p>
            <a:pPr>
              <a:defRPr/>
            </a:pPr>
            <a:r>
              <a:rPr lang="en-US" dirty="0"/>
              <a:t>       e.    Virtually complete loss of normal joint motion (locked joint)</a:t>
            </a:r>
            <a:endParaRPr lang="en-IN" dirty="0"/>
          </a:p>
          <a:p>
            <a:pPr>
              <a:defRPr/>
            </a:pPr>
            <a:r>
              <a:rPr lang="en-US" dirty="0"/>
              <a:t>       f.     Numbness or impaired circulation to the limb or digit</a:t>
            </a:r>
            <a:endParaRPr lang="en-IN" dirty="0"/>
          </a:p>
          <a:p>
            <a:pPr>
              <a:defRPr/>
            </a:pPr>
            <a:endParaRPr lang="en-US" dirty="0">
              <a:ea typeface="+mn-ea"/>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503A7F-CF83-A54B-920F-B05CAC771C93}" type="slidenum">
              <a:rPr lang="en-US" altLang="en-US" sz="1200"/>
              <a:pPr eaLnBrk="1" hangingPunct="1"/>
              <a:t>34</a:t>
            </a:fld>
            <a:endParaRPr lang="en-US" altLang="en-US" sz="1200" dirty="0"/>
          </a:p>
        </p:txBody>
      </p:sp>
    </p:spTree>
    <p:extLst>
      <p:ext uri="{BB962C8B-B14F-4D97-AF65-F5344CB8AC3E}">
        <p14:creationId xmlns:p14="http://schemas.microsoft.com/office/powerpoint/2010/main" val="2004007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Sprains</a:t>
            </a:r>
            <a:endParaRPr lang="en-IN" altLang="en-US" dirty="0">
              <a:latin typeface="Times New Roman" charset="0"/>
              <a:ea typeface="MS PGothic" charset="-128"/>
            </a:endParaRPr>
          </a:p>
          <a:p>
            <a:r>
              <a:rPr lang="en-US" altLang="en-US" dirty="0">
                <a:latin typeface="Times New Roman" charset="0"/>
                <a:ea typeface="MS PGothic" charset="-128"/>
              </a:rPr>
              <a:t>       1.    A sprain occurs when a joint is twisted or stretched beyond its normal range of motion.</a:t>
            </a:r>
            <a:endParaRPr lang="en-IN" altLang="en-US" dirty="0">
              <a:latin typeface="Times New Roman" charset="0"/>
              <a:ea typeface="MS PGothic" charset="-128"/>
            </a:endParaRPr>
          </a:p>
          <a:p>
            <a:r>
              <a:rPr lang="en-US" altLang="en-US" dirty="0">
                <a:latin typeface="Times New Roman" charset="0"/>
                <a:ea typeface="MS PGothic" charset="-128"/>
              </a:rPr>
              <a:t>       2.    The supporting capsule and ligaments are stretched or torn.</a:t>
            </a:r>
            <a:endParaRPr lang="en-IN" altLang="en-US" dirty="0">
              <a:latin typeface="Times New Roman" charset="0"/>
              <a:ea typeface="MS PGothic" charset="-128"/>
            </a:endParaRPr>
          </a:p>
          <a:p>
            <a:r>
              <a:rPr lang="en-US" altLang="en-US" dirty="0">
                <a:latin typeface="Times New Roman" charset="0"/>
                <a:ea typeface="MS PGothic" charset="-128"/>
              </a:rPr>
              <a:t>       3.    Sprains can range from mild to severe.</a:t>
            </a:r>
            <a:endParaRPr lang="en-IN" altLang="en-US" dirty="0">
              <a:latin typeface="Times New Roman" charset="0"/>
              <a:ea typeface="MS PGothic" charset="-128"/>
            </a:endParaRPr>
          </a:p>
          <a:p>
            <a:r>
              <a:rPr lang="en-US" altLang="en-US" dirty="0">
                <a:latin typeface="Times New Roman" charset="0"/>
                <a:ea typeface="MS PGothic" charset="-128"/>
              </a:rPr>
              <a:t>       4.    The most vulnerable joints are the knees, shoulders, and ankles.</a:t>
            </a:r>
            <a:endParaRPr lang="en-IN" altLang="en-US" dirty="0">
              <a:latin typeface="Times New Roman" charset="0"/>
              <a:ea typeface="MS PGothic" charset="-128"/>
            </a:endParaRPr>
          </a:p>
          <a:p>
            <a:r>
              <a:rPr lang="en-US" altLang="en-US" dirty="0">
                <a:latin typeface="Times New Roman" charset="0"/>
                <a:ea typeface="MS PGothic" charset="-128"/>
              </a:rPr>
              <a:t>       5.    After the injury, the alignment generally returns to a fairly normal position.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a:p>
            <a:pPr>
              <a:spcBef>
                <a:spcPts val="600"/>
              </a:spcBef>
              <a:spcAft>
                <a:spcPts val="600"/>
              </a:spcAft>
            </a:pPr>
            <a:endParaRPr lang="en-US" altLang="en-US" dirty="0">
              <a:solidFill>
                <a:srgbClr val="000000"/>
              </a:solidFill>
              <a:latin typeface="Times New Roman" charset="0"/>
              <a:ea typeface="MS PGothic" charset="-128"/>
            </a:endParaRPr>
          </a:p>
          <a:p>
            <a:endParaRPr lang="en-US"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63084-1877-FE48-8CAF-7B4B7CABE2EE}"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12448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buAutoNum type="arabicPeriod" startAt="6"/>
              <a:defRPr/>
            </a:pPr>
            <a:r>
              <a:rPr lang="en-US" dirty="0"/>
              <a:t>Signs and symptoms of a sprain:</a:t>
            </a:r>
            <a:endParaRPr lang="en-IN" dirty="0"/>
          </a:p>
          <a:p>
            <a:pPr marL="0" indent="0">
              <a:buNone/>
              <a:defRPr/>
            </a:pPr>
            <a:r>
              <a:rPr lang="en-US" dirty="0"/>
              <a:t>      a.    Guarding </a:t>
            </a:r>
            <a:endParaRPr lang="en-IN" dirty="0"/>
          </a:p>
          <a:p>
            <a:pPr>
              <a:defRPr/>
            </a:pPr>
            <a:r>
              <a:rPr lang="en-US" baseline="0" dirty="0"/>
              <a:t>      </a:t>
            </a:r>
            <a:r>
              <a:rPr lang="en-US" dirty="0" err="1"/>
              <a:t>b.</a:t>
            </a:r>
            <a:r>
              <a:rPr lang="en-US" dirty="0"/>
              <a:t>    Swelling and ecchymosis</a:t>
            </a:r>
            <a:endParaRPr lang="en-IN" dirty="0"/>
          </a:p>
          <a:p>
            <a:pPr>
              <a:defRPr/>
            </a:pPr>
            <a:r>
              <a:rPr lang="en-US" baseline="0" dirty="0"/>
              <a:t>      </a:t>
            </a:r>
            <a:r>
              <a:rPr lang="en-US" dirty="0" err="1"/>
              <a:t>c.</a:t>
            </a:r>
            <a:r>
              <a:rPr lang="en-US" dirty="0"/>
              <a:t>    Pain</a:t>
            </a:r>
          </a:p>
          <a:p>
            <a:pPr>
              <a:defRPr/>
            </a:pPr>
            <a:r>
              <a:rPr lang="en-US" baseline="0" dirty="0"/>
              <a:t>      </a:t>
            </a:r>
            <a:r>
              <a:rPr lang="en-US" dirty="0" err="1"/>
              <a:t>d.</a:t>
            </a:r>
            <a:r>
              <a:rPr lang="en-US" dirty="0"/>
              <a:t>    Instability of the joint</a:t>
            </a:r>
            <a:endParaRPr lang="en-IN" dirty="0"/>
          </a:p>
          <a:p>
            <a:pPr>
              <a:defRPr/>
            </a:pPr>
            <a:endParaRPr lang="en-US" dirty="0">
              <a:ea typeface="+mn-ea"/>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A94EEB-3AD0-1647-8406-CE23E6B0C8AD}"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508908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E.    Strain</a:t>
            </a:r>
            <a:endParaRPr lang="en-IN" dirty="0"/>
          </a:p>
          <a:p>
            <a:pPr>
              <a:defRPr/>
            </a:pPr>
            <a:r>
              <a:rPr lang="en-US" dirty="0"/>
              <a:t>       1.    A strain (pulled muscle) is a stretching or tearing of the muscle, causing pain, swelling, and bruising of the soft tissues in the area. </a:t>
            </a:r>
            <a:endParaRPr lang="en-IN" dirty="0"/>
          </a:p>
          <a:p>
            <a:pPr>
              <a:defRPr/>
            </a:pPr>
            <a:r>
              <a:rPr lang="en-US" dirty="0"/>
              <a:t>       2.    Unlike a sprain, no ligament or joint damage typically occurs.</a:t>
            </a:r>
            <a:endParaRPr lang="en-IN" dirty="0"/>
          </a:p>
          <a:p>
            <a:pPr>
              <a:defRPr/>
            </a:pPr>
            <a:r>
              <a:rPr lang="en-US" dirty="0"/>
              <a:t>       3.    Often no deformity is present and only minor swelling is noted at the site of the injury.</a:t>
            </a:r>
            <a:endParaRPr lang="en-IN" dirty="0"/>
          </a:p>
          <a:p>
            <a:pPr>
              <a:defRPr/>
            </a:pPr>
            <a:r>
              <a:rPr lang="en-US" dirty="0"/>
              <a:t>       4.    Most patients will have extreme point tenderness. </a:t>
            </a:r>
            <a:endParaRPr lang="en-IN" dirty="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C346B8-5E46-D841-B67E-5AE3F74E67F9}" type="slidenum">
              <a:rPr lang="en-US" altLang="en-US" sz="1200"/>
              <a:pPr eaLnBrk="1" hangingPunct="1"/>
              <a:t>37</a:t>
            </a:fld>
            <a:endParaRPr lang="en-US" altLang="en-US" sz="1200" dirty="0"/>
          </a:p>
        </p:txBody>
      </p:sp>
    </p:spTree>
    <p:extLst>
      <p:ext uri="{BB962C8B-B14F-4D97-AF65-F5344CB8AC3E}">
        <p14:creationId xmlns:p14="http://schemas.microsoft.com/office/powerpoint/2010/main" val="58541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Amputations</a:t>
            </a:r>
            <a:endParaRPr lang="en-IN" altLang="en-US" dirty="0">
              <a:latin typeface="Times New Roman" charset="0"/>
              <a:ea typeface="MS PGothic" charset="-128"/>
            </a:endParaRPr>
          </a:p>
          <a:p>
            <a:r>
              <a:rPr lang="en-US" altLang="en-US" dirty="0">
                <a:latin typeface="Times New Roman" charset="0"/>
                <a:ea typeface="MS PGothic" charset="-128"/>
              </a:rPr>
              <a:t>       1.    An amputation is an injury in which an extremity is completely severed from the body. </a:t>
            </a:r>
            <a:endParaRPr lang="en-IN" altLang="en-US" dirty="0">
              <a:latin typeface="Times New Roman" charset="0"/>
              <a:ea typeface="MS PGothic" charset="-128"/>
            </a:endParaRPr>
          </a:p>
          <a:p>
            <a:r>
              <a:rPr lang="en-US" altLang="en-US" dirty="0">
                <a:latin typeface="Times New Roman" charset="0"/>
                <a:ea typeface="MS PGothic" charset="-128"/>
              </a:rPr>
              <a:t>       2.    This injury can damage every aspect of the musculoskeletal system—from bone to ligament to muscle.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C61ADD-64CB-7F45-95E9-A438FC782836}"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374106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G.   Complications</a:t>
            </a:r>
            <a:endParaRPr lang="en-IN" altLang="en-US" dirty="0">
              <a:latin typeface="Times New Roman" charset="0"/>
              <a:ea typeface="MS PGothic" charset="-128"/>
            </a:endParaRPr>
          </a:p>
          <a:p>
            <a:r>
              <a:rPr lang="en-US" altLang="en-US" dirty="0">
                <a:latin typeface="Times New Roman" charset="0"/>
                <a:ea typeface="MS PGothic" charset="-128"/>
              </a:rPr>
              <a:t>       1.    Orthopaedic injuries can lead to numerous complications—not just those involving the skeletal system, but also systemic changes or illnesses.</a:t>
            </a:r>
            <a:endParaRPr lang="en-IN" altLang="en-US" dirty="0">
              <a:latin typeface="Times New Roman" charset="0"/>
              <a:ea typeface="MS PGothic" charset="-128"/>
            </a:endParaRPr>
          </a:p>
          <a:p>
            <a:r>
              <a:rPr lang="en-US" altLang="en-US" dirty="0">
                <a:latin typeface="Times New Roman" charset="0"/>
                <a:ea typeface="MS PGothic" charset="-128"/>
              </a:rPr>
              <a:t>       2.    The likelihood of having a complication is often related to the:</a:t>
            </a:r>
            <a:endParaRPr lang="en-IN" altLang="en-US" dirty="0">
              <a:latin typeface="Times New Roman" charset="0"/>
              <a:ea typeface="MS PGothic" charset="-128"/>
            </a:endParaRPr>
          </a:p>
          <a:p>
            <a:r>
              <a:rPr lang="en-US" altLang="en-US" dirty="0">
                <a:latin typeface="Times New Roman" charset="0"/>
                <a:ea typeface="MS PGothic" charset="-128"/>
              </a:rPr>
              <a:t>              a.    Strength of the force that caused the injury</a:t>
            </a:r>
            <a:endParaRPr lang="en-IN" altLang="en-US" dirty="0">
              <a:latin typeface="Times New Roman" charset="0"/>
              <a:ea typeface="MS PGothic" charset="-128"/>
            </a:endParaRPr>
          </a:p>
          <a:p>
            <a:r>
              <a:rPr lang="en-US" altLang="en-US" dirty="0">
                <a:latin typeface="Times New Roman" charset="0"/>
                <a:ea typeface="MS PGothic" charset="-128"/>
              </a:rPr>
              <a:t>              b.    Injury’s location</a:t>
            </a:r>
            <a:endParaRPr lang="en-IN" altLang="en-US" dirty="0">
              <a:latin typeface="Times New Roman" charset="0"/>
              <a:ea typeface="MS PGothic" charset="-128"/>
            </a:endParaRPr>
          </a:p>
          <a:p>
            <a:r>
              <a:rPr lang="en-US" altLang="en-US" dirty="0">
                <a:latin typeface="Times New Roman" charset="0"/>
                <a:ea typeface="MS PGothic" charset="-128"/>
              </a:rPr>
              <a:t>              c.    Patient’s overall health</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032AA9-A321-BC45-B395-FE1F1696DB0D}" type="slidenum">
              <a:rPr lang="en-US" altLang="en-US" sz="1200"/>
              <a:pPr eaLnBrk="1" hangingPunct="1"/>
              <a:t>39</a:t>
            </a:fld>
            <a:endParaRPr lang="en-US" altLang="en-US" sz="1200" dirty="0"/>
          </a:p>
        </p:txBody>
      </p:sp>
    </p:spTree>
    <p:extLst>
      <p:ext uri="{BB962C8B-B14F-4D97-AF65-F5344CB8AC3E}">
        <p14:creationId xmlns:p14="http://schemas.microsoft.com/office/powerpoint/2010/main" val="573864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To prevent contamination following an open fracture, you should brush away any obvious debris on the skin surrounding an open fracture before applying a dressing.</a:t>
            </a:r>
            <a:endParaRPr lang="en-IN" dirty="0"/>
          </a:p>
          <a:p>
            <a:pPr>
              <a:defRPr/>
            </a:pPr>
            <a:r>
              <a:rPr lang="en-US" dirty="0"/>
              <a:t>       a.    Do not enter or probe the open fracture site.</a:t>
            </a:r>
            <a:endParaRPr lang="en-IN" dirty="0"/>
          </a:p>
          <a:p>
            <a:r>
              <a:rPr lang="en-US" sz="1200" kern="1200" dirty="0">
                <a:solidFill>
                  <a:schemeClr val="tx1"/>
                </a:solidFill>
                <a:effectLst/>
                <a:latin typeface="Times New Roman" pitchFamily="18" charset="0"/>
                <a:ea typeface="MS PGothic" pitchFamily="34" charset="-128"/>
                <a:cs typeface="+mn-cs"/>
              </a:rPr>
              <a:t>4.    You can help reduce the risk or duration of long-term disability by:</a:t>
            </a:r>
          </a:p>
          <a:p>
            <a:r>
              <a:rPr lang="en-US" sz="1200" kern="1200" dirty="0">
                <a:solidFill>
                  <a:schemeClr val="tx1"/>
                </a:solidFill>
                <a:effectLst/>
                <a:latin typeface="Times New Roman" pitchFamily="18" charset="0"/>
                <a:ea typeface="MS PGothic" pitchFamily="34" charset="-128"/>
                <a:cs typeface="+mn-cs"/>
              </a:rPr>
              <a:t>       a.   Preventing further injury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Reducing the risk of wound infection</a:t>
            </a:r>
          </a:p>
          <a:p>
            <a:r>
              <a:rPr lang="en-US" sz="1200" kern="1200" dirty="0">
                <a:solidFill>
                  <a:schemeClr val="tx1"/>
                </a:solidFill>
                <a:effectLst/>
                <a:latin typeface="Times New Roman" pitchFamily="18" charset="0"/>
                <a:ea typeface="MS PGothic" pitchFamily="34" charset="-128"/>
                <a:cs typeface="+mn-cs"/>
              </a:rPr>
              <a:t>       c.   Transporting patients to an appropriate medical facility</a:t>
            </a:r>
            <a:endParaRPr lang="en-US" dirty="0">
              <a:ea typeface="+mn-ea"/>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D6CA11-D0FF-274C-B7F3-FF29685F5030}" type="slidenum">
              <a:rPr lang="en-US" altLang="en-US" sz="1200"/>
              <a:pPr eaLnBrk="1" hangingPunct="1"/>
              <a:t>40</a:t>
            </a:fld>
            <a:endParaRPr lang="en-US" altLang="en-US" sz="1200" dirty="0"/>
          </a:p>
        </p:txBody>
      </p:sp>
    </p:spTree>
    <p:extLst>
      <p:ext uri="{BB962C8B-B14F-4D97-AF65-F5344CB8AC3E}">
        <p14:creationId xmlns:p14="http://schemas.microsoft.com/office/powerpoint/2010/main" val="59275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285DDD-55FC-0C4E-8235-4544529B66C0}" type="slidenum">
              <a:rPr lang="en-US" altLang="en-US" sz="1200"/>
              <a:pPr eaLnBrk="1" hangingPunct="1"/>
              <a:t>5</a:t>
            </a:fld>
            <a:endParaRPr lang="en-US" altLang="en-US" sz="1200" dirty="0"/>
          </a:p>
        </p:txBody>
      </p:sp>
    </p:spTree>
    <p:extLst>
      <p:ext uri="{BB962C8B-B14F-4D97-AF65-F5344CB8AC3E}">
        <p14:creationId xmlns:p14="http://schemas.microsoft.com/office/powerpoint/2010/main" val="514721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r>
              <a:rPr lang="en-US" sz="1200" kern="1200" dirty="0">
                <a:solidFill>
                  <a:schemeClr val="tx1"/>
                </a:solidFill>
                <a:effectLst/>
                <a:latin typeface="Times New Roman" pitchFamily="18" charset="0"/>
                <a:ea typeface="MS PGothic" pitchFamily="34" charset="-128"/>
                <a:cs typeface="+mn-cs"/>
              </a:rPr>
              <a:t>4.   You can help reduce the risk or duration of long-term disability by:</a:t>
            </a:r>
          </a:p>
          <a:p>
            <a:r>
              <a:rPr lang="en-US" sz="1200" kern="1200" dirty="0">
                <a:solidFill>
                  <a:schemeClr val="tx1"/>
                </a:solidFill>
                <a:effectLst/>
                <a:latin typeface="Times New Roman" pitchFamily="18" charset="0"/>
                <a:ea typeface="MS PGothic" pitchFamily="34" charset="-128"/>
                <a:cs typeface="+mn-cs"/>
              </a:rPr>
              <a:t>      a.   Preventing further injury</a:t>
            </a:r>
          </a:p>
          <a:p>
            <a:r>
              <a:rPr lang="en-US" sz="1200" kern="1200" dirty="0">
                <a:solidFill>
                  <a:schemeClr val="tx1"/>
                </a:solidFill>
                <a:effectLst/>
                <a:latin typeface="Times New Roman" pitchFamily="18" charset="0"/>
                <a:ea typeface="MS PGothic" pitchFamily="34" charset="-128"/>
                <a:cs typeface="+mn-cs"/>
              </a:rPr>
              <a:t>      b.   Reducing the risk of wound infection</a:t>
            </a:r>
          </a:p>
          <a:p>
            <a:r>
              <a:rPr lang="en-US" sz="1200" kern="1200" dirty="0">
                <a:solidFill>
                  <a:schemeClr val="tx1"/>
                </a:solidFill>
                <a:effectLst/>
                <a:latin typeface="Times New Roman" pitchFamily="18" charset="0"/>
                <a:ea typeface="MS PGothic" pitchFamily="34" charset="-128"/>
                <a:cs typeface="+mn-cs"/>
              </a:rPr>
              <a:t>      c.   Transporting patients to an appropriate medical facility</a:t>
            </a:r>
            <a:endParaRPr lang="en-US" sz="1200" kern="1200" dirty="0">
              <a:solidFill>
                <a:schemeClr val="tx1"/>
              </a:solidFill>
              <a:latin typeface="Times New Roman" pitchFamily="18" charset="0"/>
              <a:ea typeface="MS PGothic" pitchFamily="34" charset="-128"/>
              <a:cs typeface="+mn-cs"/>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CBAE2F-1F80-D24F-AB6E-157EC8526EF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214729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H.    Assessing the severity of injury</a:t>
            </a:r>
            <a:endParaRPr lang="en-IN" dirty="0"/>
          </a:p>
          <a:p>
            <a:pPr>
              <a:defRPr/>
            </a:pPr>
            <a:r>
              <a:rPr lang="en-US" dirty="0"/>
              <a:t>       1.    The Golden Period is critical not only for life, but also for preserving limb viability.</a:t>
            </a:r>
            <a:endParaRPr lang="en-IN" dirty="0"/>
          </a:p>
          <a:p>
            <a:pPr>
              <a:defRPr/>
            </a:pPr>
            <a:r>
              <a:rPr lang="en-US" dirty="0"/>
              <a:t>              a.    In an extremity with anything less than complete circulation, prolonged hypoperfusion can cause significant damage.</a:t>
            </a:r>
            <a:endParaRPr lang="en-IN" dirty="0"/>
          </a:p>
          <a:p>
            <a:pPr>
              <a:defRPr/>
            </a:pPr>
            <a:r>
              <a:rPr lang="en-US" dirty="0"/>
              <a:t>              b.    Any suspected open fracture or vascular injury is considered a critical emergency.</a:t>
            </a:r>
            <a:endParaRPr lang="en-IN" dirty="0"/>
          </a:p>
          <a:p>
            <a:pPr>
              <a:defRPr/>
            </a:pPr>
            <a:r>
              <a:rPr lang="en-US" dirty="0"/>
              <a:t>       2.    Remember that most injuries are not critical.</a:t>
            </a:r>
            <a:endParaRPr lang="en-IN" dirty="0"/>
          </a:p>
          <a:p>
            <a:pPr>
              <a:defRPr/>
            </a:pPr>
            <a:endParaRPr lang="en-US" dirty="0">
              <a:ea typeface="+mn-ea"/>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7C6F45-8734-6846-BEBE-EE570D6E7761}"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193053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1800"/>
              </a:spcBef>
              <a:spcAft>
                <a:spcPts val="600"/>
              </a:spcAft>
              <a:defRPr/>
            </a:pPr>
            <a:r>
              <a:rPr lang="en-US" dirty="0">
                <a:ea typeface="+mn-ea"/>
              </a:rPr>
              <a:t>Lecture Outline</a:t>
            </a:r>
          </a:p>
          <a:p>
            <a:pPr>
              <a:spcBef>
                <a:spcPts val="1800"/>
              </a:spcBef>
              <a:spcAft>
                <a:spcPts val="600"/>
              </a:spcAft>
              <a:defRPr/>
            </a:pPr>
            <a:endParaRPr lang="en-US" sz="1800" dirty="0">
              <a:latin typeface="Times New Roman"/>
              <a:ea typeface="Times New Roman"/>
            </a:endParaRPr>
          </a:p>
          <a:p>
            <a:pPr>
              <a:spcBef>
                <a:spcPts val="1800"/>
              </a:spcBef>
              <a:spcAft>
                <a:spcPts val="600"/>
              </a:spcAft>
              <a:defRPr/>
            </a:pPr>
            <a:r>
              <a:rPr lang="en-US" sz="1800" dirty="0">
                <a:latin typeface="Times New Roman"/>
                <a:ea typeface="Times New Roman"/>
              </a:rPr>
              <a:t>IV. Patient Assessment</a:t>
            </a:r>
          </a:p>
          <a:p>
            <a:pPr>
              <a:defRPr/>
            </a:pPr>
            <a:r>
              <a:rPr lang="en-US" dirty="0"/>
              <a:t>A.    Always look at the big picture, evaluating the overall complexity of the situation to determine and treat any life threats.</a:t>
            </a:r>
            <a:endParaRPr lang="en-IN" dirty="0"/>
          </a:p>
          <a:p>
            <a:pPr>
              <a:defRPr/>
            </a:pPr>
            <a:r>
              <a:rPr lang="en-US" dirty="0"/>
              <a:t>       1.    You must be able to distinguish mild injuries from severe injuries because some severe injuries may compromise neurovascular function, which could threaten long-term function.</a:t>
            </a:r>
            <a:endParaRPr lang="en-IN" dirty="0"/>
          </a:p>
          <a:p>
            <a:pPr>
              <a:defRPr/>
            </a:pPr>
            <a:endParaRPr lang="en-US" dirty="0">
              <a:ea typeface="+mn-ea"/>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30B25C-BC53-104E-BAA2-CF1A30E9E41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597093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Scene size-up</a:t>
            </a:r>
            <a:endParaRPr lang="en-IN" dirty="0"/>
          </a:p>
          <a:p>
            <a:pPr>
              <a:defRPr/>
            </a:pPr>
            <a:r>
              <a:rPr lang="en-US" dirty="0"/>
              <a:t>        1.    Scene safety</a:t>
            </a:r>
            <a:endParaRPr lang="en-IN" dirty="0"/>
          </a:p>
          <a:p>
            <a:pPr>
              <a:defRPr/>
            </a:pPr>
            <a:r>
              <a:rPr lang="en-US" dirty="0"/>
              <a:t>              a.     Try to identify the forces associated with the MOI.</a:t>
            </a:r>
            <a:endParaRPr lang="en-IN" dirty="0"/>
          </a:p>
          <a:p>
            <a:pPr>
              <a:defRPr/>
            </a:pPr>
            <a:r>
              <a:rPr lang="en-US" dirty="0"/>
              <a:t>              </a:t>
            </a:r>
            <a:r>
              <a:rPr lang="en-US" dirty="0" err="1"/>
              <a:t>b.</a:t>
            </a:r>
            <a:r>
              <a:rPr lang="en-US" dirty="0"/>
              <a:t>    Standard precautions may be as simple as gloves, but a mask and gown may be necessary.</a:t>
            </a:r>
            <a:endParaRPr lang="en-IN" dirty="0"/>
          </a:p>
          <a:p>
            <a:pPr>
              <a:defRPr/>
            </a:pPr>
            <a:r>
              <a:rPr lang="en-US" dirty="0"/>
              <a:t>              </a:t>
            </a:r>
            <a:r>
              <a:rPr lang="en-US" dirty="0" err="1"/>
              <a:t>c.</a:t>
            </a:r>
            <a:r>
              <a:rPr lang="en-US" dirty="0"/>
              <a:t>     Consider the possibility that there may be hidden bleeding.</a:t>
            </a:r>
            <a:endParaRPr lang="en-IN" dirty="0"/>
          </a:p>
          <a:p>
            <a:pPr>
              <a:defRPr/>
            </a:pPr>
            <a:r>
              <a:rPr lang="en-US" dirty="0"/>
              <a:t>              </a:t>
            </a:r>
            <a:r>
              <a:rPr lang="en-US" dirty="0" err="1"/>
              <a:t>d.</a:t>
            </a:r>
            <a:r>
              <a:rPr lang="en-US" dirty="0"/>
              <a:t>    Evaluate the need for law enforcement support, advanced life support, or additional ambulances.</a:t>
            </a:r>
            <a:endParaRPr lang="en-IN" dirty="0"/>
          </a:p>
          <a:p>
            <a:pPr>
              <a:defRPr/>
            </a:pPr>
            <a:endParaRPr lang="en-US" dirty="0">
              <a:ea typeface="+mn-ea"/>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7B4C02-B4E3-3D41-A3CC-045C99715024}"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60750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2.    Mechanism of injury/nature of illness</a:t>
            </a:r>
            <a:endParaRPr lang="en-IN" dirty="0"/>
          </a:p>
          <a:p>
            <a:pPr>
              <a:defRPr/>
            </a:pPr>
            <a:r>
              <a:rPr lang="en-US" dirty="0"/>
              <a:t>       a.    Look for indicators of the MOI.</a:t>
            </a:r>
            <a:endParaRPr lang="en-IN" dirty="0"/>
          </a:p>
          <a:p>
            <a:pPr>
              <a:defRPr/>
            </a:pPr>
            <a:r>
              <a:rPr lang="en-US" dirty="0"/>
              <a:t>       b.    Be alert for both primary and secondary injuries.</a:t>
            </a:r>
            <a:endParaRPr lang="en-IN" dirty="0"/>
          </a:p>
          <a:p>
            <a:pPr>
              <a:defRPr/>
            </a:pPr>
            <a:r>
              <a:rPr lang="en-US" dirty="0"/>
              <a:t>       c.    Consider what injuries the MOI would lead you to expect.</a:t>
            </a:r>
            <a:endParaRPr lang="en-IN" dirty="0"/>
          </a:p>
          <a:p>
            <a:pPr>
              <a:defRPr/>
            </a:pPr>
            <a:endParaRPr lang="en-US" dirty="0">
              <a:ea typeface="+mn-ea"/>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7BF64E-5941-2E4E-88EE-011B1A82C628}"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94906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Primary assessment</a:t>
            </a:r>
            <a:endParaRPr lang="en-IN" dirty="0"/>
          </a:p>
          <a:p>
            <a:pPr>
              <a:defRPr/>
            </a:pPr>
            <a:r>
              <a:rPr lang="en-US" dirty="0"/>
              <a:t>        1.    Focus on identifying and managing life threats.</a:t>
            </a:r>
            <a:endParaRPr lang="en-IN" dirty="0"/>
          </a:p>
          <a:p>
            <a:pPr>
              <a:defRPr/>
            </a:pPr>
            <a:r>
              <a:rPr lang="en-US" dirty="0"/>
              <a:t>        2.    Treating the patient according to his or her level of consciousness and XABCs is always the priority.</a:t>
            </a:r>
            <a:endParaRPr lang="en-IN" dirty="0"/>
          </a:p>
          <a:p>
            <a:pPr>
              <a:defRPr/>
            </a:pPr>
            <a:r>
              <a:rPr lang="en-US" dirty="0"/>
              <a:t>               a.    Check for responsiveness using the AVPU scale.</a:t>
            </a:r>
            <a:endParaRPr lang="en-IN" dirty="0"/>
          </a:p>
          <a:p>
            <a:pPr>
              <a:defRPr/>
            </a:pPr>
            <a:r>
              <a:rPr lang="en-US" dirty="0"/>
              <a:t>		</a:t>
            </a:r>
            <a:endParaRPr lang="en-US" dirty="0">
              <a:ea typeface="+mn-ea"/>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468217-B830-D341-A8C3-D90B52BA33A9}" type="slidenum">
              <a:rPr lang="en-US" altLang="en-US" sz="1200"/>
              <a:pPr eaLnBrk="1" hangingPunct="1"/>
              <a:t>46</a:t>
            </a:fld>
            <a:endParaRPr lang="en-US" altLang="en-US" sz="1200" dirty="0"/>
          </a:p>
        </p:txBody>
      </p:sp>
    </p:spTree>
    <p:extLst>
      <p:ext uri="{BB962C8B-B14F-4D97-AF65-F5344CB8AC3E}">
        <p14:creationId xmlns:p14="http://schemas.microsoft.com/office/powerpoint/2010/main" val="875521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Administer high-flow oxygen via a nonrebreathing mask or a BVM to all patients whose level of consciousness is less than alert and oriented.</a:t>
            </a:r>
            <a:endParaRPr lang="en-IN" dirty="0"/>
          </a:p>
          <a:p>
            <a:pPr>
              <a:defRPr/>
            </a:pPr>
            <a:r>
              <a:rPr lang="en-US" dirty="0"/>
              <a:t>c.    Ask about the MOI.</a:t>
            </a:r>
            <a:endParaRPr lang="en-IN" dirty="0"/>
          </a:p>
          <a:p>
            <a:pPr>
              <a:defRPr/>
            </a:pPr>
            <a:r>
              <a:rPr lang="en-US" dirty="0"/>
              <a:t>d.    If there was significant trauma and multiple body systems are affected, the musculoskeletal injuries may be a lower priority.</a:t>
            </a:r>
            <a:endParaRPr lang="en-IN" dirty="0"/>
          </a:p>
          <a:p>
            <a:pPr>
              <a:defRPr/>
            </a:pPr>
            <a:r>
              <a:rPr lang="en-US" dirty="0"/>
              <a:t>	</a:t>
            </a:r>
            <a:endParaRPr lang="en-US" dirty="0">
              <a:ea typeface="+mn-ea"/>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EB64C8-E9F2-DE45-82A8-3AC0E8BD4DEB}" type="slidenum">
              <a:rPr lang="en-US" altLang="en-US" sz="1200"/>
              <a:pPr eaLnBrk="1" hangingPunct="1"/>
              <a:t>47</a:t>
            </a:fld>
            <a:endParaRPr lang="en-US" altLang="en-US" sz="1200" dirty="0"/>
          </a:p>
        </p:txBody>
      </p:sp>
    </p:spTree>
    <p:extLst>
      <p:ext uri="{BB962C8B-B14F-4D97-AF65-F5344CB8AC3E}">
        <p14:creationId xmlns:p14="http://schemas.microsoft.com/office/powerpoint/2010/main" val="332741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Fractures and sprains usually do not create airway and breathing problems.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077142-8275-414E-8239-49825160569E}" type="slidenum">
              <a:rPr lang="en-US" altLang="en-US" sz="1200"/>
              <a:pPr eaLnBrk="1" hangingPunct="1"/>
              <a:t>48</a:t>
            </a:fld>
            <a:endParaRPr lang="en-US" altLang="en-US" sz="1200" dirty="0"/>
          </a:p>
        </p:txBody>
      </p:sp>
    </p:spTree>
    <p:extLst>
      <p:ext uri="{BB962C8B-B14F-4D97-AF65-F5344CB8AC3E}">
        <p14:creationId xmlns:p14="http://schemas.microsoft.com/office/powerpoint/2010/main" val="340755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Focus on determining whether the patient has a pulse, has adequate perfusion, or is bleeding.</a:t>
            </a:r>
            <a:endParaRPr lang="en-IN" dirty="0"/>
          </a:p>
          <a:p>
            <a:pPr>
              <a:defRPr/>
            </a:pPr>
            <a:r>
              <a:rPr lang="en-US" dirty="0"/>
              <a:t>       a.    If the skin is pale, cool, or clammy and capillary refill time is slow, treat your patient for shock immediately.</a:t>
            </a:r>
            <a:endParaRPr lang="en-IN" dirty="0"/>
          </a:p>
          <a:p>
            <a:pPr>
              <a:defRPr/>
            </a:pPr>
            <a:r>
              <a:rPr lang="en-US" dirty="0"/>
              <a:t>       b.    Maintain a normal body temperature.</a:t>
            </a:r>
            <a:endParaRPr lang="en-IN" dirty="0"/>
          </a:p>
          <a:p>
            <a:r>
              <a:rPr lang="en-US" sz="1200" kern="1200" dirty="0">
                <a:solidFill>
                  <a:schemeClr val="tx1"/>
                </a:solidFill>
                <a:effectLst/>
                <a:latin typeface="Times New Roman" pitchFamily="18" charset="0"/>
                <a:ea typeface="MS PGothic" pitchFamily="34" charset="-128"/>
                <a:cs typeface="+mn-cs"/>
              </a:rPr>
              <a:t>       c.    Stabilize injuries in the extremities prior to moving the patient. </a:t>
            </a:r>
          </a:p>
          <a:p>
            <a:pPr>
              <a:defRPr/>
            </a:pPr>
            <a:endParaRPr lang="en-US" dirty="0">
              <a:ea typeface="+mn-ea"/>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1E23BB-A683-2E40-8B29-7EBF1065AF6E}"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882151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5.    Transport decision</a:t>
            </a:r>
            <a:endParaRPr lang="en-IN" dirty="0"/>
          </a:p>
          <a:p>
            <a:pPr>
              <a:defRPr/>
            </a:pPr>
            <a:r>
              <a:rPr lang="en-US" dirty="0"/>
              <a:t>       a.    If the patient you are treating has an airway or breathing problem, or significant bleeding, provide rapid transport to the hospital for treatment.</a:t>
            </a:r>
            <a:endParaRPr lang="en-IN" dirty="0"/>
          </a:p>
          <a:p>
            <a:pPr>
              <a:defRPr/>
            </a:pPr>
            <a:r>
              <a:rPr lang="en-US" dirty="0"/>
              <a:t>       b.    A patient who has a significant MOI but whose condition appears otherwise stable should also be transported promptly.</a:t>
            </a:r>
            <a:endParaRPr lang="en-IN" dirty="0"/>
          </a:p>
          <a:p>
            <a:pPr>
              <a:defRPr/>
            </a:pPr>
            <a:r>
              <a:rPr lang="en-US" dirty="0"/>
              <a:t>       c.    When a decision for rapid transport is made, you can use a backboard as a splinting device to splint the whole body rather than splinting each extremity individually.</a:t>
            </a:r>
            <a:endParaRPr lang="en-IN" dirty="0"/>
          </a:p>
          <a:p>
            <a:pPr>
              <a:defRPr/>
            </a:pPr>
            <a:r>
              <a:rPr lang="en-US" dirty="0"/>
              <a:t>       </a:t>
            </a:r>
            <a:r>
              <a:rPr lang="en-US" dirty="0" err="1"/>
              <a:t>d.</a:t>
            </a:r>
            <a:r>
              <a:rPr lang="en-US" dirty="0"/>
              <a:t>    Patients with a simple MOI may be further assessed and their condition stabilized on scene prior to transport if no other problems exist.</a:t>
            </a:r>
            <a:endParaRPr lang="en-IN" dirty="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1AACF2-A585-CD4C-A469-2A404538D391}" type="slidenum">
              <a:rPr lang="en-US" altLang="en-US" sz="1200"/>
              <a:pPr eaLnBrk="1" hangingPunct="1"/>
              <a:t>50</a:t>
            </a:fld>
            <a:endParaRPr lang="en-US" altLang="en-US" sz="1200" dirty="0"/>
          </a:p>
        </p:txBody>
      </p:sp>
    </p:spTree>
    <p:extLst>
      <p:ext uri="{BB962C8B-B14F-4D97-AF65-F5344CB8AC3E}">
        <p14:creationId xmlns:p14="http://schemas.microsoft.com/office/powerpoint/2010/main" val="87901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Nontraumatic Musculoskeletal Disorders</a:t>
            </a: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Nontraumatic fractures </a:t>
            </a: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BD6FEA-875E-1244-8D68-9BB6987DB01F}" type="slidenum">
              <a:rPr lang="en-US" altLang="en-US" sz="1200"/>
              <a:pPr eaLnBrk="1" hangingPunct="1"/>
              <a:t>6</a:t>
            </a:fld>
            <a:endParaRPr lang="en-US" altLang="en-US" sz="1200" dirty="0"/>
          </a:p>
        </p:txBody>
      </p:sp>
    </p:spTree>
    <p:extLst>
      <p:ext uri="{BB962C8B-B14F-4D97-AF65-F5344CB8AC3E}">
        <p14:creationId xmlns:p14="http://schemas.microsoft.com/office/powerpoint/2010/main" val="864927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D.    History taking</a:t>
            </a:r>
            <a:endParaRPr lang="en-IN" altLang="en-US" dirty="0">
              <a:latin typeface="Times New Roman" charset="0"/>
              <a:ea typeface="MS PGothic" charset="-128"/>
            </a:endParaRPr>
          </a:p>
          <a:p>
            <a:r>
              <a:rPr lang="en-US" altLang="en-US" dirty="0">
                <a:latin typeface="Times New Roman" charset="0"/>
                <a:ea typeface="MS PGothic" charset="-128"/>
              </a:rPr>
              <a:t>       1.    Obtain a medical history and be alert for injury-specific signs and symptoms and any pertinent negatives.</a:t>
            </a:r>
            <a:endParaRPr lang="en-IN" altLang="en-US" dirty="0">
              <a:latin typeface="Times New Roman" charset="0"/>
              <a:ea typeface="MS PGothic" charset="-128"/>
            </a:endParaRPr>
          </a:p>
          <a:p>
            <a:r>
              <a:rPr lang="en-US" altLang="en-US" dirty="0">
                <a:latin typeface="Times New Roman" charset="0"/>
                <a:ea typeface="MS PGothic" charset="-128"/>
              </a:rPr>
              <a:t>       2.    Obtain a SAMPLE history for all trauma patients.</a:t>
            </a:r>
            <a:endParaRPr lang="en-IN" altLang="en-US" dirty="0">
              <a:latin typeface="Times New Roman" charset="0"/>
              <a:ea typeface="MS PGothic" charset="-128"/>
            </a:endParaRPr>
          </a:p>
          <a:p>
            <a:r>
              <a:rPr lang="en-US" altLang="en-US" dirty="0">
                <a:latin typeface="Times New Roman" charset="0"/>
                <a:ea typeface="MS PGothic" charset="-128"/>
              </a:rPr>
              <a:t>              a.    How much and in what detail you explore this history depends on the seriousness of the patient’s condition and how quickly you need to transport him or her to the hospital.</a:t>
            </a:r>
            <a:endParaRPr lang="en-IN" altLang="en-US" dirty="0">
              <a:latin typeface="Times New Roman" charset="0"/>
              <a:ea typeface="MS PGothic" charset="-128"/>
            </a:endParaRPr>
          </a:p>
          <a:p>
            <a:r>
              <a:rPr lang="en-US" altLang="en-US" dirty="0">
                <a:latin typeface="Times New Roman" charset="0"/>
                <a:ea typeface="MS PGothic" charset="-128"/>
              </a:rPr>
              <a:t>              b.    OPQRST can be of limited use in cases of severe injury and is usually too lengthy when matters of airway, breathing, circulation, and rapid transport require immediate attention.</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EE4110-514E-7149-92AF-454881113CEA}"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048660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E.    Secondary assessment</a:t>
            </a:r>
            <a:endParaRPr lang="en-IN" dirty="0"/>
          </a:p>
          <a:p>
            <a:pPr>
              <a:defRPr/>
            </a:pPr>
            <a:r>
              <a:rPr lang="en-US" dirty="0"/>
              <a:t>       1.    Physical examinations</a:t>
            </a:r>
            <a:endParaRPr lang="en-IN" dirty="0"/>
          </a:p>
          <a:p>
            <a:pPr>
              <a:defRPr/>
            </a:pPr>
            <a:r>
              <a:rPr lang="en-US" dirty="0"/>
              <a:t>              a.    If significant trauma has likely affected multiple systems, start with a secondary assessment of the entire body to be sure that you have found all of the problems and injuries.</a:t>
            </a:r>
            <a:endParaRPr lang="en-IN" dirty="0"/>
          </a:p>
          <a:p>
            <a:pPr>
              <a:defRPr/>
            </a:pPr>
            <a:r>
              <a:rPr lang="en-US" dirty="0"/>
              <a:t>              b.    Begin with the head and work systematically toward the feet, checking the head, chest, abdomen, extremities, and back.</a:t>
            </a:r>
            <a:endParaRPr lang="en-IN" dirty="0"/>
          </a:p>
          <a:p>
            <a:pPr>
              <a:defRPr/>
            </a:pPr>
            <a:r>
              <a:rPr lang="en-US" dirty="0"/>
              <a:t>              c.    The goal is to identify hidden and potentially life-threatening injuries.</a:t>
            </a:r>
            <a:endParaRPr lang="en-IN" dirty="0"/>
          </a:p>
          <a:p>
            <a:pPr>
              <a:defRPr/>
            </a:pPr>
            <a:r>
              <a:rPr lang="en-US" dirty="0"/>
              <a:t>              d.    Use the DCAP-BTLS approach to assess the musculoskeletal system. </a:t>
            </a:r>
            <a:endParaRPr lang="en-IN" dirty="0"/>
          </a:p>
          <a:p>
            <a:pPr marL="685800" indent="-228600">
              <a:spcBef>
                <a:spcPts val="0"/>
              </a:spcBef>
              <a:spcAft>
                <a:spcPts val="300"/>
              </a:spcAft>
              <a:tabLst>
                <a:tab pos="685800" algn="l"/>
              </a:tabLst>
              <a:defRPr/>
            </a:pPr>
            <a:r>
              <a:rPr lang="en-US" dirty="0">
                <a:latin typeface="Times New Roman"/>
                <a:ea typeface="Times New Roman"/>
              </a:rPr>
              <a:t> </a:t>
            </a:r>
          </a:p>
          <a:p>
            <a:pPr>
              <a:defRPr/>
            </a:pPr>
            <a:endParaRPr lang="en-US" dirty="0">
              <a:ea typeface="+mn-ea"/>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66FEFF-6714-C04F-8820-88608FF5F1CE}" type="slidenum">
              <a:rPr lang="en-US" altLang="en-US" sz="1200"/>
              <a:pPr eaLnBrk="1" hangingPunct="1"/>
              <a:t>52</a:t>
            </a:fld>
            <a:endParaRPr lang="en-US" altLang="en-US" sz="1200" dirty="0"/>
          </a:p>
        </p:txBody>
      </p:sp>
    </p:spTree>
    <p:extLst>
      <p:ext uri="{BB962C8B-B14F-4D97-AF65-F5344CB8AC3E}">
        <p14:creationId xmlns:p14="http://schemas.microsoft.com/office/powerpoint/2010/main" val="431018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      e.    When lacerations are present in an extremity, an open fracture must be considered, bleeding controlled, and dressings applied.</a:t>
            </a:r>
            <a:endParaRPr lang="en-IN" altLang="en-US" dirty="0">
              <a:latin typeface="Times New Roman" charset="0"/>
              <a:ea typeface="MS PGothic" charset="-128"/>
            </a:endParaRPr>
          </a:p>
          <a:p>
            <a:r>
              <a:rPr lang="en-US" altLang="en-US" dirty="0">
                <a:latin typeface="Times New Roman" charset="0"/>
                <a:ea typeface="MS PGothic" charset="-128"/>
              </a:rPr>
              <a:t>      f.    Any injury or deformity of the bone may be associated with vessel or nerve injury.</a:t>
            </a:r>
            <a:endParaRPr lang="en-IN" altLang="en-US" dirty="0">
              <a:latin typeface="Times New Roman" charset="0"/>
              <a:ea typeface="MS PGothic" charset="-128"/>
            </a:endParaRPr>
          </a:p>
          <a:p>
            <a:r>
              <a:rPr lang="en-US" altLang="en-US" dirty="0">
                <a:latin typeface="Times New Roman" charset="0"/>
                <a:ea typeface="MS PGothic" charset="-128"/>
              </a:rPr>
              <a:t>            i.    Obtain a baseline neurovascular assessment</a:t>
            </a:r>
            <a:endParaRPr lang="en-IN" altLang="en-US" dirty="0">
              <a:latin typeface="Times New Roman" charset="0"/>
              <a:ea typeface="MS PGothic" charset="-128"/>
            </a:endParaRPr>
          </a:p>
          <a:p>
            <a:r>
              <a:rPr lang="en-US" altLang="en-US" dirty="0">
                <a:latin typeface="Times New Roman" charset="0"/>
                <a:ea typeface="MS PGothic" charset="-128"/>
              </a:rPr>
              <a:t>            ii.   Always recheck the neurovascular function before and after you splint or otherwise manipulate the limb.</a:t>
            </a:r>
            <a:endParaRPr lang="en-IN" altLang="en-US" dirty="0">
              <a:latin typeface="Times New Roman" charset="0"/>
              <a:ea typeface="MS PGothic" charset="-128"/>
            </a:endParaRPr>
          </a:p>
          <a:p>
            <a:r>
              <a:rPr lang="en-US" altLang="en-US" dirty="0">
                <a:latin typeface="Times New Roman" charset="0"/>
                <a:ea typeface="MS PGothic" charset="-128"/>
              </a:rPr>
              <a:t>      g.   Examination of the injured limb should include the 6 Ps of musculoskeletal assessment—pain, paralysis, paresthesias (numbness or tingling), pulselessness, pallor, and pressure.</a:t>
            </a:r>
          </a:p>
          <a:p>
            <a:r>
              <a:rPr lang="en-US" altLang="en-US" dirty="0">
                <a:latin typeface="Times New Roman" charset="0"/>
                <a:ea typeface="MS PGothic" charset="-128"/>
              </a:rPr>
              <a:t>2.   Determine a baseline set of vital signs</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915E1D-892D-1C47-BDEE-BF9DA977F67A}" type="slidenum">
              <a:rPr lang="en-US" altLang="en-US" sz="1200"/>
              <a:pPr eaLnBrk="1" hangingPunct="1"/>
              <a:t>53</a:t>
            </a:fld>
            <a:endParaRPr lang="en-US" altLang="en-US" sz="1200" dirty="0"/>
          </a:p>
        </p:txBody>
      </p:sp>
    </p:spTree>
    <p:extLst>
      <p:ext uri="{BB962C8B-B14F-4D97-AF65-F5344CB8AC3E}">
        <p14:creationId xmlns:p14="http://schemas.microsoft.com/office/powerpoint/2010/main" val="659840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F.    Reassessment</a:t>
            </a:r>
            <a:endParaRPr lang="en-IN" dirty="0"/>
          </a:p>
          <a:p>
            <a:pPr>
              <a:defRPr/>
            </a:pPr>
            <a:r>
              <a:rPr lang="en-US" dirty="0"/>
              <a:t>      1.    Repeat the primary assessment to ensure your interventions are working as they should.</a:t>
            </a:r>
            <a:endParaRPr lang="en-IN" dirty="0"/>
          </a:p>
          <a:p>
            <a:pPr>
              <a:defRPr/>
            </a:pPr>
            <a:r>
              <a:rPr lang="en-US" dirty="0"/>
              <a:t>             a.   A reassessment should be performed every 5 minutes for an unstable patient and every 15 minutes for a stable patient.</a:t>
            </a:r>
            <a:endParaRPr lang="en-IN" dirty="0"/>
          </a:p>
          <a:p>
            <a:pPr>
              <a:defRPr/>
            </a:pPr>
            <a:r>
              <a:rPr lang="en-US" dirty="0"/>
              <a:t>       2.   Interventions</a:t>
            </a:r>
            <a:endParaRPr lang="en-IN" dirty="0"/>
          </a:p>
          <a:p>
            <a:pPr>
              <a:defRPr/>
            </a:pPr>
            <a:r>
              <a:rPr lang="en-US" dirty="0"/>
              <a:t>             a.   Assess the patient’s overall condition, stabilize the XABCs, and control any serious bleeding.</a:t>
            </a:r>
            <a:endParaRPr lang="en-IN" dirty="0"/>
          </a:p>
          <a:p>
            <a:pPr>
              <a:defRPr/>
            </a:pPr>
            <a:r>
              <a:rPr lang="en-US" dirty="0"/>
              <a:t>             </a:t>
            </a:r>
            <a:r>
              <a:rPr lang="en-US" dirty="0" err="1"/>
              <a:t>b.</a:t>
            </a:r>
            <a:r>
              <a:rPr lang="en-US" dirty="0"/>
              <a:t>   In a critically injured patient, you should secure the patient to a long backboard to immobilize the spine, pelvis, and extremities and provide prompt transport to a trauma center.</a:t>
            </a:r>
            <a:endParaRPr lang="en-IN" dirty="0"/>
          </a:p>
          <a:p>
            <a:pPr>
              <a:defRPr/>
            </a:pPr>
            <a:r>
              <a:rPr lang="en-US" baseline="0" dirty="0"/>
              <a:t>                   </a:t>
            </a:r>
            <a:r>
              <a:rPr lang="en-US" dirty="0" err="1"/>
              <a:t>i.</a:t>
            </a:r>
            <a:r>
              <a:rPr lang="en-US" dirty="0"/>
              <a:t> In this situation, a secondary assessment is a waste of valuable time.</a:t>
            </a:r>
            <a:endParaRPr lang="en-IN" dirty="0"/>
          </a:p>
          <a:p>
            <a:pPr>
              <a:defRPr/>
            </a:pPr>
            <a:r>
              <a:rPr lang="en-US" baseline="0" dirty="0"/>
              <a:t>                   </a:t>
            </a:r>
            <a:r>
              <a:rPr lang="en-US" dirty="0" err="1"/>
              <a:t>ii.</a:t>
            </a:r>
            <a:r>
              <a:rPr lang="en-US" dirty="0"/>
              <a:t> Reassess the patient en route to the emergency department.</a:t>
            </a:r>
            <a:endParaRPr lang="en-IN" dirty="0"/>
          </a:p>
          <a:p>
            <a:pPr marL="914400" indent="-228600">
              <a:spcBef>
                <a:spcPts val="0"/>
              </a:spcBef>
              <a:spcAft>
                <a:spcPts val="300"/>
              </a:spcAft>
              <a:tabLst>
                <a:tab pos="914400" algn="l"/>
              </a:tabLst>
              <a:defRPr/>
            </a:pPr>
            <a:endParaRPr lang="en-US" dirty="0">
              <a:latin typeface="Times New Roman"/>
              <a:ea typeface="Times New Roman"/>
            </a:endParaRPr>
          </a:p>
          <a:p>
            <a:pPr>
              <a:defRPr/>
            </a:pPr>
            <a:endParaRPr lang="en-US" dirty="0">
              <a:ea typeface="+mn-ea"/>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37729D-1273-4F4D-B027-F8C6A0D1FF8F}" type="slidenum">
              <a:rPr lang="en-US" altLang="en-US" sz="1200"/>
              <a:pPr eaLnBrk="1" hangingPunct="1"/>
              <a:t>54</a:t>
            </a:fld>
            <a:endParaRPr lang="en-US" altLang="en-US" sz="1200" dirty="0"/>
          </a:p>
        </p:txBody>
      </p:sp>
    </p:spTree>
    <p:extLst>
      <p:ext uri="{BB962C8B-B14F-4D97-AF65-F5344CB8AC3E}">
        <p14:creationId xmlns:p14="http://schemas.microsoft.com/office/powerpoint/2010/main" val="316753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If the patient has no life-threatening injuries, you may take extra time at the scene to stabilize the patient’s overall condition.</a:t>
            </a:r>
            <a:endParaRPr lang="en-IN" altLang="en-US" dirty="0">
              <a:latin typeface="Times New Roman" charset="0"/>
              <a:ea typeface="MS PGothic" charset="-128"/>
            </a:endParaRPr>
          </a:p>
          <a:p>
            <a:r>
              <a:rPr lang="en-US" altLang="en-US" dirty="0">
                <a:latin typeface="Times New Roman" charset="0"/>
                <a:ea typeface="MS PGothic" charset="-128"/>
              </a:rPr>
              <a:t>d.    After assessing the extremity, apply a secure splint, commercial or otherwise, to stabilize the injury prior to transport.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E8B145-20F2-3543-AC72-EC8559E438B9}" type="slidenum">
              <a:rPr lang="en-US" altLang="en-US" sz="1200"/>
              <a:pPr eaLnBrk="1" hangingPunct="1"/>
              <a:t>55</a:t>
            </a:fld>
            <a:endParaRPr lang="en-US" altLang="en-US" sz="1200" dirty="0"/>
          </a:p>
        </p:txBody>
      </p:sp>
    </p:spTree>
    <p:extLst>
      <p:ext uri="{BB962C8B-B14F-4D97-AF65-F5344CB8AC3E}">
        <p14:creationId xmlns:p14="http://schemas.microsoft.com/office/powerpoint/2010/main" val="60348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Communication and documentation</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Document complete descriptions of injuries and the MOIs associated with them.</a:t>
            </a:r>
          </a:p>
          <a:p>
            <a:r>
              <a:rPr lang="en-US" sz="1200" kern="1200" dirty="0">
                <a:solidFill>
                  <a:schemeClr val="tx1"/>
                </a:solidFill>
                <a:effectLst/>
                <a:latin typeface="Times New Roman" pitchFamily="18" charset="0"/>
                <a:ea typeface="MS PGothic" pitchFamily="34" charset="-128"/>
                <a:cs typeface="+mn-cs"/>
              </a:rPr>
              <a:t>       b.   Document the presence or absence of circulation, motor function, and sensation distal to the injury prior to moving an extremity, after manipulation or splinting the injury, and on arrival at the hospital. </a:t>
            </a:r>
          </a:p>
          <a:p>
            <a:endParaRPr lang="en-US"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6D4E51-E352-4440-88EB-574422B75E2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670319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 Emergency Medical Care</a:t>
            </a:r>
          </a:p>
          <a:p>
            <a:r>
              <a:rPr lang="en-US" altLang="en-US" dirty="0">
                <a:latin typeface="Times New Roman" charset="0"/>
                <a:ea typeface="MS PGothic" charset="-128"/>
              </a:rPr>
              <a:t>A.    Perform a primary assessment and stabilize the patient’s XABCs.</a:t>
            </a:r>
            <a:endParaRPr lang="en-IN" altLang="en-US" dirty="0">
              <a:latin typeface="Times New Roman" charset="0"/>
              <a:ea typeface="MS PGothic" charset="-128"/>
            </a:endParaRPr>
          </a:p>
          <a:p>
            <a:r>
              <a:rPr lang="en-US" altLang="en-US" dirty="0">
                <a:latin typeface="Times New Roman" charset="0"/>
                <a:ea typeface="MS PGothic" charset="-128"/>
              </a:rPr>
              <a:t>       1.   If needed, perform a secondary assessment of either the entire body or the specific area of injury.</a:t>
            </a:r>
            <a:endParaRPr lang="en-IN" altLang="en-US" b="1" dirty="0">
              <a:latin typeface="Times New Roman" charset="0"/>
              <a:ea typeface="MS PGothic" charset="-128"/>
            </a:endParaRPr>
          </a:p>
          <a:p>
            <a:r>
              <a:rPr lang="en-US" altLang="en-US" dirty="0">
                <a:latin typeface="Times New Roman" charset="0"/>
                <a:ea typeface="MS PGothic" charset="-128"/>
              </a:rPr>
              <a:t>       2.   Be alert for signs and symptoms of internal bleeding.</a:t>
            </a:r>
            <a:endParaRPr lang="en-IN" altLang="en-US" b="1" dirty="0">
              <a:latin typeface="Times New Roman" charset="0"/>
              <a:ea typeface="MS PGothic" charset="-128"/>
            </a:endParaRPr>
          </a:p>
          <a:p>
            <a:r>
              <a:rPr lang="en-US" altLang="en-US" dirty="0">
                <a:latin typeface="Times New Roman" charset="0"/>
                <a:ea typeface="MS PGothic" charset="-128"/>
              </a:rPr>
              <a:t>       3.   Follow the steps in </a:t>
            </a:r>
            <a:r>
              <a:rPr lang="en-US" altLang="en-US" b="1" dirty="0">
                <a:latin typeface="Times New Roman" charset="0"/>
                <a:ea typeface="MS PGothic" charset="-128"/>
              </a:rPr>
              <a:t>Skill Drill 32-1 </a:t>
            </a:r>
            <a:r>
              <a:rPr lang="en-US" altLang="en-US" dirty="0">
                <a:latin typeface="Times New Roman" charset="0"/>
                <a:ea typeface="MS PGothic" charset="-128"/>
              </a:rPr>
              <a:t>when caring for patients with musculoskeletal injuries.</a:t>
            </a:r>
            <a:endParaRPr lang="en-IN" altLang="en-US" b="1" dirty="0">
              <a:latin typeface="Times New Roman" charset="0"/>
              <a:ea typeface="MS PGothic" charset="-128"/>
            </a:endParaRPr>
          </a:p>
          <a:p>
            <a:endParaRPr lang="en-US"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F63F89-419D-5846-B340-795140875C6C}" type="slidenum">
              <a:rPr lang="en-US" altLang="en-US" sz="1200"/>
              <a:pPr eaLnBrk="1" hangingPunct="1"/>
              <a:t>57</a:t>
            </a:fld>
            <a:endParaRPr lang="en-US" altLang="en-US" sz="1200" dirty="0"/>
          </a:p>
        </p:txBody>
      </p:sp>
    </p:spTree>
    <p:extLst>
      <p:ext uri="{BB962C8B-B14F-4D97-AF65-F5344CB8AC3E}">
        <p14:creationId xmlns:p14="http://schemas.microsoft.com/office/powerpoint/2010/main" val="3614478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B.    Splinting</a:t>
            </a:r>
            <a:endParaRPr lang="en-IN" altLang="en-US" dirty="0">
              <a:latin typeface="Times New Roman" charset="0"/>
              <a:ea typeface="MS PGothic" charset="-128"/>
            </a:endParaRPr>
          </a:p>
          <a:p>
            <a:r>
              <a:rPr lang="en-US" altLang="en-US" dirty="0">
                <a:latin typeface="Times New Roman" charset="0"/>
                <a:ea typeface="MS PGothic" charset="-128"/>
              </a:rPr>
              <a:t>       1.    A splint is a flexible or rigid device that is used to protect and maintain the position of an injured extremity.</a:t>
            </a:r>
            <a:endParaRPr lang="en-IN" altLang="en-US" dirty="0">
              <a:latin typeface="Times New Roman" charset="0"/>
              <a:ea typeface="MS PGothic" charset="-128"/>
            </a:endParaRPr>
          </a:p>
          <a:p>
            <a:r>
              <a:rPr lang="en-US" altLang="en-US" dirty="0">
                <a:latin typeface="Times New Roman" charset="0"/>
                <a:ea typeface="MS PGothic" charset="-128"/>
              </a:rPr>
              <a:t>       2.    Unless the patient’s life is in immediate danger, you should splint all fractures, dislocations, and sprains before moving the patient.</a:t>
            </a:r>
            <a:endParaRPr lang="en-IN" altLang="en-US" dirty="0">
              <a:latin typeface="Times New Roman" charset="0"/>
              <a:ea typeface="MS PGothic" charset="-128"/>
            </a:endParaRPr>
          </a:p>
          <a:p>
            <a:r>
              <a:rPr lang="en-US" altLang="en-US" dirty="0">
                <a:latin typeface="Times New Roman" charset="0"/>
                <a:ea typeface="MS PGothic" charset="-128"/>
              </a:rPr>
              <a:t>       3.    Reduces pain and makes it easier to transfer and transport the patient.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00DC46-56D8-DA4F-9538-45702EB2D5EC}"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770782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Splinting will help to prevent the following:</a:t>
            </a:r>
            <a:endParaRPr lang="en-IN" dirty="0"/>
          </a:p>
          <a:p>
            <a:pPr>
              <a:defRPr/>
            </a:pPr>
            <a:r>
              <a:rPr lang="en-US" dirty="0"/>
              <a:t>       a.    Further damage to muscles, the spinal cord, peripheral nerves, and blood vessels from broken bone ends</a:t>
            </a:r>
            <a:endParaRPr lang="en-IN" dirty="0"/>
          </a:p>
          <a:p>
            <a:pPr>
              <a:defRPr/>
            </a:pPr>
            <a:r>
              <a:rPr lang="en-US" dirty="0"/>
              <a:t>       b.    Laceration of the skin by broken bone ends</a:t>
            </a:r>
            <a:endParaRPr lang="en-IN" dirty="0"/>
          </a:p>
          <a:p>
            <a:pPr>
              <a:defRPr/>
            </a:pPr>
            <a:r>
              <a:rPr lang="en-US" dirty="0"/>
              <a:t>       c.    Restriction of distal blood flow resulting from pressure of the bone ends on blood vessels</a:t>
            </a:r>
            <a:endParaRPr lang="en-IN" dirty="0"/>
          </a:p>
          <a:p>
            <a:pPr>
              <a:defRPr/>
            </a:pPr>
            <a:r>
              <a:rPr lang="en-US" dirty="0"/>
              <a:t>       d.    Excessive bleeding of the tissues at the injury site caused by broken bone ends</a:t>
            </a:r>
            <a:endParaRPr lang="en-IN" dirty="0"/>
          </a:p>
          <a:p>
            <a:pPr>
              <a:defRPr/>
            </a:pPr>
            <a:r>
              <a:rPr lang="en-US" dirty="0"/>
              <a:t>       e.    Increased pain from movement of bone ends</a:t>
            </a:r>
            <a:endParaRPr lang="en-IN" dirty="0"/>
          </a:p>
          <a:p>
            <a:pPr>
              <a:defRPr/>
            </a:pPr>
            <a:r>
              <a:rPr lang="en-US" dirty="0"/>
              <a:t>       f.     Paralysis of extremities</a:t>
            </a:r>
            <a:endParaRPr lang="en-IN" dirty="0"/>
          </a:p>
          <a:p>
            <a:pPr>
              <a:defRPr/>
            </a:pPr>
            <a:endParaRPr lang="en-US" dirty="0">
              <a:ea typeface="+mn-ea"/>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58E9BA-B662-BB4F-AF99-8893F062921B}"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708912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5.    General principles of splinting</a:t>
            </a:r>
            <a:endParaRPr lang="en-IN" altLang="en-US" dirty="0">
              <a:latin typeface="Times New Roman" charset="0"/>
              <a:ea typeface="MS PGothic" charset="-128"/>
            </a:endParaRPr>
          </a:p>
          <a:p>
            <a:r>
              <a:rPr lang="en-US" altLang="en-US" dirty="0">
                <a:latin typeface="Times New Roman" charset="0"/>
                <a:ea typeface="MS PGothic" charset="-128"/>
              </a:rPr>
              <a:t>       a.    Remove clothing from the area of any suspected fracture or dislocation so that you can inspect the extremity for DCAP-BTLS.</a:t>
            </a:r>
            <a:endParaRPr lang="en-IN" altLang="en-US" dirty="0">
              <a:latin typeface="Times New Roman" charset="0"/>
              <a:ea typeface="MS PGothic" charset="-128"/>
            </a:endParaRPr>
          </a:p>
          <a:p>
            <a:r>
              <a:rPr lang="en-US" altLang="en-US" dirty="0">
                <a:latin typeface="Times New Roman" charset="0"/>
                <a:ea typeface="MS PGothic" charset="-128"/>
              </a:rPr>
              <a:t>       b.    Note and record the patient’s neurovascular status distal to the site of the injury, including pulse, sensation, and movement.</a:t>
            </a:r>
            <a:endParaRPr lang="en-IN" altLang="en-US" dirty="0">
              <a:latin typeface="Times New Roman" charset="0"/>
              <a:ea typeface="MS PGothic" charset="-128"/>
            </a:endParaRPr>
          </a:p>
          <a:p>
            <a:r>
              <a:rPr lang="en-US" altLang="en-US" dirty="0">
                <a:latin typeface="Times New Roman" charset="0"/>
                <a:ea typeface="MS PGothic" charset="-128"/>
              </a:rPr>
              <a:t>       c.    Cover open wounds with a dry, sterile dressing before splinting.</a:t>
            </a:r>
            <a:endParaRPr lang="en-IN" altLang="en-US" dirty="0">
              <a:latin typeface="Times New Roman" charset="0"/>
              <a:ea typeface="MS PGothic" charset="-128"/>
            </a:endParaRPr>
          </a:p>
          <a:p>
            <a:r>
              <a:rPr lang="en-US" altLang="en-US" dirty="0">
                <a:latin typeface="Times New Roman" charset="0"/>
                <a:ea typeface="MS PGothic" charset="-128"/>
              </a:rPr>
              <a:t>       d.    Do not move the patient before splinting an extremity unless there is an immediate danger to the patient or you </a:t>
            </a:r>
            <a:r>
              <a:rPr lang="en-US" sz="1200" kern="1200" dirty="0">
                <a:solidFill>
                  <a:schemeClr val="tx1"/>
                </a:solidFill>
                <a:effectLst/>
                <a:latin typeface="Times New Roman" pitchFamily="18" charset="0"/>
                <a:ea typeface="MS PGothic" pitchFamily="34" charset="-128"/>
                <a:cs typeface="+mn-cs"/>
              </a:rPr>
              <a:t>or unless there are threats defined in the primary assessment of XABCDE that you are unable to correct.</a:t>
            </a:r>
            <a:endParaRPr lang="en-IN" altLang="en-US" dirty="0">
              <a:latin typeface="Times New Roman" charset="0"/>
              <a:ea typeface="MS PGothic" charset="-128"/>
            </a:endParaRPr>
          </a:p>
          <a:p>
            <a:r>
              <a:rPr lang="en-US" altLang="en-US" dirty="0">
                <a:latin typeface="Times New Roman" charset="0"/>
                <a:ea typeface="MS PGothic" charset="-128"/>
              </a:rPr>
              <a:t>       e.    In a suspected fracture of the shaft of any bone, be sure to stabilize the joints above and below the fracture.</a:t>
            </a:r>
            <a:endParaRPr lang="en-IN" altLang="en-US" dirty="0">
              <a:latin typeface="Times New Roman" charset="0"/>
              <a:ea typeface="MS PGothic" charset="-128"/>
            </a:endParaRPr>
          </a:p>
          <a:p>
            <a:r>
              <a:rPr lang="en-US" altLang="en-US" dirty="0">
                <a:latin typeface="Times New Roman" charset="0"/>
                <a:ea typeface="MS PGothic" charset="-128"/>
              </a:rPr>
              <a:t>       f.     With injuries in and around the joint, be sure to stabilize the bones above and below the injured joint.</a:t>
            </a:r>
            <a:endParaRPr lang="en-IN"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503928-AF17-8649-AC3B-09E868402684}"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24493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spcBef>
                <a:spcPts val="1800"/>
              </a:spcBef>
              <a:spcAft>
                <a:spcPts val="600"/>
              </a:spcAft>
              <a:defRPr/>
            </a:pPr>
            <a:r>
              <a:rPr lang="en-US" sz="1800" dirty="0">
                <a:latin typeface="Times New Roman"/>
                <a:ea typeface="Times New Roman"/>
              </a:rPr>
              <a:t>I. Introduction</a:t>
            </a:r>
          </a:p>
          <a:p>
            <a:pPr>
              <a:defRPr/>
            </a:pPr>
            <a:r>
              <a:rPr lang="en-US" dirty="0"/>
              <a:t>A.    The human body is a well-designed system in which form, upright posture, and movement are provided by the musculoskeletal system.</a:t>
            </a:r>
            <a:endParaRPr lang="en-IN" dirty="0"/>
          </a:p>
          <a:p>
            <a:pPr>
              <a:defRPr/>
            </a:pPr>
            <a:r>
              <a:rPr lang="en-US" dirty="0"/>
              <a:t>B.    The system also protects the vital internal organs of the body.</a:t>
            </a:r>
            <a:endParaRPr lang="en-IN" dirty="0"/>
          </a:p>
          <a:p>
            <a:pPr>
              <a:defRPr/>
            </a:pPr>
            <a:r>
              <a:rPr lang="en-US" dirty="0"/>
              <a:t>	</a:t>
            </a:r>
            <a:endParaRPr lang="en-US" dirty="0">
              <a:solidFill>
                <a:srgbClr val="000000"/>
              </a:solidFill>
              <a:latin typeface="Times New Roman"/>
              <a:ea typeface="Times New Roman"/>
              <a:cs typeface="Berkeley-Book"/>
            </a:endParaRPr>
          </a:p>
          <a:p>
            <a:pPr>
              <a:defRPr/>
            </a:pPr>
            <a:endParaRPr lang="en-US" dirty="0">
              <a:ea typeface="+mn-ea"/>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EB1DF8-B49B-F248-8496-924F2EA5C742}" type="slidenum">
              <a:rPr lang="en-US" altLang="en-US" sz="1200"/>
              <a:pPr eaLnBrk="1" hangingPunct="1"/>
              <a:t>7</a:t>
            </a:fld>
            <a:endParaRPr lang="en-US" altLang="en-US" sz="1200" dirty="0"/>
          </a:p>
        </p:txBody>
      </p:sp>
    </p:spTree>
    <p:extLst>
      <p:ext uri="{BB962C8B-B14F-4D97-AF65-F5344CB8AC3E}">
        <p14:creationId xmlns:p14="http://schemas.microsoft.com/office/powerpoint/2010/main" val="5144085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g.    Pad all rigid splints to prevent local pressure and discomfort to the patient.</a:t>
            </a:r>
            <a:endParaRPr lang="en-IN" dirty="0"/>
          </a:p>
          <a:p>
            <a:pPr>
              <a:defRPr/>
            </a:pPr>
            <a:r>
              <a:rPr lang="en-US" dirty="0"/>
              <a:t>h.    While applying the splint, maintain manual stabilization to minimize movement of the limb and to support the injury site.</a:t>
            </a:r>
            <a:endParaRPr lang="en-IN" dirty="0"/>
          </a:p>
          <a:p>
            <a:pPr>
              <a:defRPr/>
            </a:pPr>
            <a:r>
              <a:rPr lang="en-US" dirty="0" err="1"/>
              <a:t>i.</a:t>
            </a:r>
            <a:r>
              <a:rPr lang="en-US" dirty="0"/>
              <a:t>     If fracture of a long-bone shaft has resulted in severe deformity, use constant, gentle manual traction to align the limb so that it can be splinted.</a:t>
            </a:r>
            <a:endParaRPr lang="en-IN" dirty="0"/>
          </a:p>
          <a:p>
            <a:pPr>
              <a:defRPr/>
            </a:pPr>
            <a:r>
              <a:rPr lang="en-US" dirty="0"/>
              <a:t>j.     If you encounter resistance to limb alignment, splint the limb in its deformed position.</a:t>
            </a:r>
            <a:endParaRPr lang="en-IN" dirty="0"/>
          </a:p>
          <a:p>
            <a:pPr>
              <a:defRPr/>
            </a:pPr>
            <a:r>
              <a:rPr lang="en-US" dirty="0"/>
              <a:t>k.    Immobilize all suspected spinal injuries in a neutral in-line position on a backboard.</a:t>
            </a:r>
            <a:endParaRPr lang="en-IN" dirty="0"/>
          </a:p>
          <a:p>
            <a:pPr>
              <a:defRPr/>
            </a:pPr>
            <a:r>
              <a:rPr lang="en-US" dirty="0" err="1"/>
              <a:t>l.</a:t>
            </a:r>
            <a:r>
              <a:rPr lang="en-US" dirty="0"/>
              <a:t>     If the patient has signs of shock, align the limb in the normal anatomic position, and provide transport.</a:t>
            </a:r>
            <a:endParaRPr lang="en-IN" dirty="0"/>
          </a:p>
          <a:p>
            <a:pPr>
              <a:defRPr/>
            </a:pPr>
            <a:r>
              <a:rPr lang="en-US" dirty="0"/>
              <a:t>m.   When in doubt, splint.</a:t>
            </a:r>
            <a:endParaRPr lang="en-IN" dirty="0"/>
          </a:p>
          <a:p>
            <a:pPr>
              <a:defRPr/>
            </a:pPr>
            <a:endParaRPr lang="en-US" dirty="0">
              <a:ea typeface="+mn-ea"/>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C62619-46B7-E44C-B77A-0897C801419B}" type="slidenum">
              <a:rPr lang="en-US" altLang="en-US" sz="1200"/>
              <a:pPr eaLnBrk="1" hangingPunct="1"/>
              <a:t>61</a:t>
            </a:fld>
            <a:endParaRPr lang="en-US" altLang="en-US" sz="1200" dirty="0"/>
          </a:p>
        </p:txBody>
      </p:sp>
    </p:spTree>
    <p:extLst>
      <p:ext uri="{BB962C8B-B14F-4D97-AF65-F5344CB8AC3E}">
        <p14:creationId xmlns:p14="http://schemas.microsoft.com/office/powerpoint/2010/main" val="653052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6.    Rigid splints</a:t>
            </a:r>
            <a:endParaRPr lang="en-IN" dirty="0"/>
          </a:p>
          <a:p>
            <a:pPr>
              <a:defRPr/>
            </a:pPr>
            <a:r>
              <a:rPr lang="en-US" dirty="0"/>
              <a:t>       a.    Rigid (nonformable) splints are made from firm material and are applied to the sides, front, and/or back of an injured extremity to prevent motion at the injury site.</a:t>
            </a:r>
            <a:endParaRPr lang="en-IN" dirty="0"/>
          </a:p>
          <a:p>
            <a:pPr>
              <a:defRPr/>
            </a:pPr>
            <a:r>
              <a:rPr lang="en-US" dirty="0"/>
              <a:t>       b.    Follow the steps in </a:t>
            </a:r>
            <a:r>
              <a:rPr lang="en-US" b="1" dirty="0"/>
              <a:t>Skill Drill 32-2</a:t>
            </a:r>
            <a:r>
              <a:rPr lang="en-US" dirty="0"/>
              <a:t>.</a:t>
            </a:r>
            <a:endParaRPr lang="en-IN" dirty="0"/>
          </a:p>
          <a:p>
            <a:pPr>
              <a:defRPr/>
            </a:pPr>
            <a:endParaRPr lang="en-US" dirty="0">
              <a:ea typeface="+mn-ea"/>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F728AB-39DB-3747-8A5C-998A4989C411}" type="slidenum">
              <a:rPr lang="en-US" altLang="en-US" sz="1200"/>
              <a:pPr eaLnBrk="1" hangingPunct="1"/>
              <a:t>62</a:t>
            </a:fld>
            <a:endParaRPr lang="en-US" altLang="en-US" sz="1200" dirty="0"/>
          </a:p>
        </p:txBody>
      </p:sp>
    </p:spTree>
    <p:extLst>
      <p:ext uri="{BB962C8B-B14F-4D97-AF65-F5344CB8AC3E}">
        <p14:creationId xmlns:p14="http://schemas.microsoft.com/office/powerpoint/2010/main" val="61960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err="1"/>
              <a:t>c.</a:t>
            </a:r>
            <a:r>
              <a:rPr lang="en-US" dirty="0"/>
              <a:t>    There are two situations in which you must splint the limb in the position of deformity:</a:t>
            </a:r>
            <a:endParaRPr lang="en-IN" dirty="0"/>
          </a:p>
          <a:p>
            <a:pPr>
              <a:defRPr/>
            </a:pPr>
            <a:r>
              <a:rPr lang="en-US" dirty="0"/>
              <a:t>        i.    When the deformity is severe</a:t>
            </a:r>
            <a:endParaRPr lang="en-IN" dirty="0"/>
          </a:p>
          <a:p>
            <a:pPr>
              <a:defRPr/>
            </a:pPr>
            <a:r>
              <a:rPr lang="en-US" dirty="0"/>
              <a:t>        ii.   When you encounter resistance or extreme pain when applying gentle traction to the fracture of a shaft of a long bone</a:t>
            </a:r>
            <a:endParaRPr lang="en-IN" dirty="0"/>
          </a:p>
          <a:p>
            <a:pPr>
              <a:defRPr/>
            </a:pPr>
            <a:endParaRPr lang="en-US" dirty="0">
              <a:ea typeface="+mn-ea"/>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886BDE-5D77-8744-B6E2-DB61AE3524E5}"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9837861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7.    Formable splints</a:t>
            </a:r>
            <a:endParaRPr lang="en-IN" dirty="0"/>
          </a:p>
          <a:p>
            <a:r>
              <a:rPr lang="en-US" sz="1200" kern="1200" dirty="0">
                <a:solidFill>
                  <a:schemeClr val="tx1"/>
                </a:solidFill>
                <a:effectLst/>
                <a:latin typeface="Times New Roman" pitchFamily="18" charset="0"/>
                <a:ea typeface="MS PGothic" pitchFamily="34" charset="-128"/>
                <a:cs typeface="+mn-cs"/>
              </a:rPr>
              <a:t>       a.   You are most likely to use are structural aluminum malleable (SAM) splints and vacuum splints.</a:t>
            </a:r>
          </a:p>
          <a:p>
            <a:r>
              <a:rPr lang="en-US" sz="1200" kern="1200" dirty="0">
                <a:solidFill>
                  <a:schemeClr val="tx1"/>
                </a:solidFill>
                <a:effectLst/>
                <a:latin typeface="Times New Roman" pitchFamily="18" charset="0"/>
                <a:ea typeface="MS PGothic" pitchFamily="34" charset="-128"/>
                <a:cs typeface="+mn-cs"/>
              </a:rPr>
              <a:t>       b.   Other examples include air splints, pillow splints, and sling and swathe bandages.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A vacuum splint can be easily shaped to fit around a deformed limb.</a:t>
            </a:r>
          </a:p>
          <a:p>
            <a:r>
              <a:rPr lang="en-US" sz="1200" kern="1200" dirty="0">
                <a:solidFill>
                  <a:schemeClr val="tx1"/>
                </a:solidFill>
                <a:effectLst/>
                <a:latin typeface="Times New Roman" pitchFamily="18" charset="0"/>
                <a:ea typeface="MS PGothic" pitchFamily="34" charset="-128"/>
                <a:cs typeface="+mn-cs"/>
              </a:rPr>
              <a:t>             i.   Instead of pumping air in, however, you can use a hand pump to pull the air out through a valve.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Follow the steps in </a:t>
            </a:r>
            <a:r>
              <a:rPr lang="en-US" sz="1200" b="1" kern="1200" dirty="0">
                <a:solidFill>
                  <a:schemeClr val="tx1"/>
                </a:solidFill>
                <a:effectLst/>
                <a:latin typeface="Times New Roman" pitchFamily="18" charset="0"/>
                <a:ea typeface="MS PGothic" pitchFamily="34" charset="-128"/>
                <a:cs typeface="+mn-cs"/>
              </a:rPr>
              <a:t>Skill Drill 32-3 </a:t>
            </a:r>
            <a:r>
              <a:rPr lang="en-US" sz="1200" kern="1200" dirty="0">
                <a:solidFill>
                  <a:schemeClr val="tx1"/>
                </a:solidFill>
                <a:effectLst/>
                <a:latin typeface="Times New Roman" pitchFamily="18" charset="0"/>
                <a:ea typeface="MS PGothic" pitchFamily="34" charset="-128"/>
                <a:cs typeface="+mn-cs"/>
              </a:rPr>
              <a:t>to apply a vacuum splint.</a:t>
            </a:r>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744EE3-33BD-C544-88CA-58F8E7B6EB84}"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810724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8.    Pelvic binders</a:t>
            </a:r>
            <a:endParaRPr lang="en-IN" dirty="0"/>
          </a:p>
          <a:p>
            <a:pPr>
              <a:defRPr/>
            </a:pPr>
            <a:r>
              <a:rPr lang="en-US" dirty="0"/>
              <a:t>       a.    Used to splint the bony pelvis to reduce hemorrhage from bone ends, venous disruption, and pain.</a:t>
            </a:r>
            <a:endParaRPr lang="en-IN" dirty="0"/>
          </a:p>
          <a:p>
            <a:pPr>
              <a:defRPr/>
            </a:pPr>
            <a:r>
              <a:rPr lang="en-US" dirty="0"/>
              <a:t>	</a:t>
            </a:r>
            <a:endParaRPr lang="en-IN" dirty="0"/>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253CE9-F18A-6846-9FB6-726C98534E80}" type="slidenum">
              <a:rPr lang="en-US" altLang="en-US" sz="1200"/>
              <a:pPr eaLnBrk="1" hangingPunct="1"/>
              <a:t>65</a:t>
            </a:fld>
            <a:endParaRPr lang="en-US" altLang="en-US" sz="1200" dirty="0"/>
          </a:p>
        </p:txBody>
      </p:sp>
    </p:spTree>
    <p:extLst>
      <p:ext uri="{BB962C8B-B14F-4D97-AF65-F5344CB8AC3E}">
        <p14:creationId xmlns:p14="http://schemas.microsoft.com/office/powerpoint/2010/main" val="87337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9.    Hazards of improper splinting</a:t>
            </a:r>
            <a:endParaRPr lang="en-IN" dirty="0"/>
          </a:p>
          <a:p>
            <a:pPr>
              <a:defRPr/>
            </a:pPr>
            <a:r>
              <a:rPr lang="en-US" dirty="0"/>
              <a:t>       a.    Compression of nerves, tissues, and blood vessels</a:t>
            </a:r>
            <a:endParaRPr lang="en-IN" dirty="0"/>
          </a:p>
          <a:p>
            <a:pPr>
              <a:defRPr/>
            </a:pPr>
            <a:r>
              <a:rPr lang="en-US" dirty="0"/>
              <a:t>       b.    Delay in transport of a patient with a life-threatening injury</a:t>
            </a:r>
            <a:endParaRPr lang="en-IN" dirty="0"/>
          </a:p>
          <a:p>
            <a:pPr>
              <a:defRPr/>
            </a:pPr>
            <a:r>
              <a:rPr lang="en-US" dirty="0"/>
              <a:t>       c.    Reduction of distal circulation</a:t>
            </a:r>
            <a:endParaRPr lang="en-IN" dirty="0"/>
          </a:p>
          <a:p>
            <a:pPr>
              <a:defRPr/>
            </a:pPr>
            <a:r>
              <a:rPr lang="en-US" dirty="0"/>
              <a:t>       </a:t>
            </a:r>
            <a:r>
              <a:rPr lang="en-US" dirty="0" err="1"/>
              <a:t>d.</a:t>
            </a:r>
            <a:r>
              <a:rPr lang="en-US" dirty="0"/>
              <a:t>    Aggravation of the injury</a:t>
            </a:r>
            <a:endParaRPr lang="en-IN" dirty="0"/>
          </a:p>
          <a:p>
            <a:pPr>
              <a:defRPr/>
            </a:pPr>
            <a:r>
              <a:rPr lang="en-US" dirty="0"/>
              <a:t>       e.    Injury to tissue, nerves, blood vessels, or muscles as a result of excessive movement of the bone or joint</a:t>
            </a:r>
            <a:endParaRPr lang="en-IN" dirty="0"/>
          </a:p>
          <a:p>
            <a:pPr>
              <a:defRPr/>
            </a:pPr>
            <a:endParaRPr lang="en-US" dirty="0">
              <a:ea typeface="+mn-ea"/>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372E71-21B9-ED45-A897-6A2DEDC911D7}"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1526534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Transportation</a:t>
            </a:r>
          </a:p>
          <a:p>
            <a:pPr>
              <a:defRPr/>
            </a:pPr>
            <a:r>
              <a:rPr lang="en-US" dirty="0"/>
              <a:t>       1.    Very few, if any, musculoskeletal injuries justify the use of excessive speed during transport.</a:t>
            </a:r>
          </a:p>
          <a:p>
            <a:pPr>
              <a:defRPr/>
            </a:pPr>
            <a:r>
              <a:rPr lang="en-US" dirty="0"/>
              <a:t>       2.    A patient with a pulseless limb must be given a higher priority.</a:t>
            </a:r>
          </a:p>
          <a:p>
            <a:pPr>
              <a:defRPr/>
            </a:pPr>
            <a:r>
              <a:rPr lang="en-US" dirty="0"/>
              <a:t>       3.    If the treatment facility is an hour or more away, a patient with a pulseless limb should be transported by helicopter or immediate ground transportation.</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766624-1A55-F443-A5AA-6C7391B99A5F}"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97243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US" altLang="en-US" sz="2000" dirty="0">
                <a:latin typeface="Times New Roman" charset="0"/>
                <a:ea typeface="MS PGothic" charset="-128"/>
              </a:rPr>
              <a:t>VI. Specific Musculoskeletal Injuries</a:t>
            </a:r>
          </a:p>
          <a:p>
            <a:r>
              <a:rPr lang="en-US" altLang="en-US" dirty="0">
                <a:latin typeface="Times New Roman" charset="0"/>
                <a:ea typeface="MS PGothic" charset="-128"/>
              </a:rPr>
              <a:t>A.    Injuries of the clavicle and scapula</a:t>
            </a:r>
          </a:p>
          <a:p>
            <a:r>
              <a:rPr lang="en-US" altLang="en-US" dirty="0">
                <a:latin typeface="Times New Roman" charset="0"/>
                <a:ea typeface="MS PGothic" charset="-128"/>
              </a:rPr>
              <a:t>       1.    The clavicle, or collarbone, is one of the most commonly fractured bones in the body.</a:t>
            </a:r>
          </a:p>
          <a:p>
            <a:r>
              <a:rPr lang="en-US" altLang="en-US" dirty="0">
                <a:latin typeface="Times New Roman" charset="0"/>
                <a:ea typeface="MS PGothic" charset="-128"/>
              </a:rPr>
              <a:t>              a.    Occur commonly in children when they fall on an outstretched hand.</a:t>
            </a:r>
          </a:p>
          <a:p>
            <a:r>
              <a:rPr lang="en-US" altLang="en-US" dirty="0">
                <a:latin typeface="Times New Roman" charset="0"/>
                <a:ea typeface="MS PGothic" charset="-128"/>
              </a:rPr>
              <a:t>              b.    A patient with a fracture of the clavicle will report pain in the shoulder and will usually hold the arm across the front of his or her body.</a:t>
            </a:r>
          </a:p>
          <a:p>
            <a:r>
              <a:rPr lang="en-US" altLang="en-US" dirty="0">
                <a:latin typeface="Times New Roman" charset="0"/>
                <a:ea typeface="MS PGothic" charset="-128"/>
              </a:rPr>
              <a:t>              c.    Generally, swelling and point tenderness occur over the clavicle.</a:t>
            </a:r>
          </a:p>
          <a:p>
            <a:r>
              <a:rPr lang="en-US"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The clavicle lies directly over major arteries, veins and nerves; therefore, fracture of the clavicle may lead to neurovascular compromise. </a:t>
            </a:r>
          </a:p>
          <a:p>
            <a:pPr>
              <a:spcBef>
                <a:spcPct val="0"/>
              </a:spcBef>
              <a:spcAft>
                <a:spcPts val="300"/>
              </a:spcAft>
            </a:pP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07A433-F9BF-E44B-862A-18D84F379F12}"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5067582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2.    Fractures of the scapula, or shoulder blade, occur much less frequently because the bone is well protected by many large muscles.</a:t>
            </a:r>
          </a:p>
          <a:p>
            <a:pPr>
              <a:defRPr/>
            </a:pPr>
            <a:r>
              <a:rPr lang="en-US" dirty="0"/>
              <a:t>       a.    Almost always the result of a forceful, direct blow to the back, directly over the scapula.</a:t>
            </a:r>
          </a:p>
          <a:p>
            <a:pPr>
              <a:defRPr/>
            </a:pPr>
            <a:r>
              <a:rPr lang="en-US" dirty="0"/>
              <a:t>       b.    It is the associated chest injuries, not the fractured scapula itself, that pose the greatest threat of long-term disability.</a:t>
            </a:r>
          </a:p>
          <a:p>
            <a:pPr>
              <a:defRPr/>
            </a:pPr>
            <a:r>
              <a:rPr lang="en-US" dirty="0"/>
              <a:t>       c.    Abrasions, contusions, and significant swelling may occur, and the patient will often limit use of the arm because of pain at the fracture site.</a:t>
            </a:r>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5340D9-AAFC-6442-95AA-42348A7E0696}" type="slidenum">
              <a:rPr lang="en-US" altLang="en-US" sz="1200"/>
              <a:pPr eaLnBrk="1" hangingPunct="1"/>
              <a:t>69</a:t>
            </a:fld>
            <a:endParaRPr lang="en-US" altLang="en-US" sz="1200" dirty="0"/>
          </a:p>
        </p:txBody>
      </p:sp>
    </p:spTree>
    <p:extLst>
      <p:ext uri="{BB962C8B-B14F-4D97-AF65-F5344CB8AC3E}">
        <p14:creationId xmlns:p14="http://schemas.microsoft.com/office/powerpoint/2010/main" val="9583893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3.    The joint between the outer end of the clavicle and the acromion process of the scapula is called the acromioclavicular (AC) joint.</a:t>
            </a:r>
          </a:p>
          <a:p>
            <a:r>
              <a:rPr lang="en-US" altLang="en-US" dirty="0">
                <a:latin typeface="Times New Roman" charset="0"/>
                <a:ea typeface="MS PGothic" charset="-128"/>
              </a:rPr>
              <a:t>       a.    This joint is frequently separated during sports, such as football or hockey, when a player falls and lands on the point of the shoulder, driving the scapula away from the outer end of the clavicle.</a:t>
            </a:r>
          </a:p>
          <a:p>
            <a:r>
              <a:rPr lang="en-US" altLang="en-US" dirty="0">
                <a:latin typeface="Times New Roman" charset="0"/>
                <a:ea typeface="MS PGothic" charset="-128"/>
              </a:rPr>
              <a:t>4.    These fractures can all be splinted effectively with a sling and swathe.</a:t>
            </a:r>
          </a:p>
          <a:p>
            <a:r>
              <a:rPr lang="en-US" altLang="en-US" dirty="0">
                <a:latin typeface="Times New Roman" charset="0"/>
                <a:ea typeface="MS PGothic" charset="-128"/>
              </a:rPr>
              <a:t>	</a:t>
            </a:r>
            <a:endParaRPr lang="en-US" altLang="ja-JP"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AB6185-B405-0444-8A9A-2D7983399B7C}"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52294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Musculoskeletal injuries are among the most common reasons why patients seek medical attention.</a:t>
            </a:r>
            <a:endParaRPr lang="en-IN" dirty="0"/>
          </a:p>
          <a:p>
            <a:pPr>
              <a:defRPr/>
            </a:pPr>
            <a:r>
              <a:rPr lang="en-US" dirty="0"/>
              <a:t>       1.    Musculoskeletal injuries are often easily identified because of pain, swelling, and deformity.</a:t>
            </a:r>
            <a:endParaRPr lang="en-IN" dirty="0"/>
          </a:p>
          <a:p>
            <a:pPr>
              <a:defRPr/>
            </a:pPr>
            <a:r>
              <a:rPr lang="en-US" dirty="0"/>
              <a:t>       2.   Although musculoskeletal system injuries are rarely fatal, they often result in short- or long-term disability.</a:t>
            </a:r>
            <a:endParaRPr lang="en-IN" dirty="0"/>
          </a:p>
          <a:p>
            <a:pPr>
              <a:defRPr/>
            </a:pPr>
            <a:r>
              <a:rPr lang="en-US" dirty="0"/>
              <a:t>D.   Do not focus solely on a musculoskeletal injury without first determining that no life-threatening injuries exist.</a:t>
            </a:r>
            <a:endParaRPr lang="en-IN" dirty="0"/>
          </a:p>
          <a:p>
            <a:pPr>
              <a:defRPr/>
            </a:pPr>
            <a:endParaRPr lang="en-US" dirty="0">
              <a:ea typeface="+mn-ea"/>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CA5AF3-BFF4-C44F-B7E3-8391B3DA917C}" type="slidenum">
              <a:rPr lang="en-US" altLang="en-US" sz="1200"/>
              <a:pPr eaLnBrk="1" hangingPunct="1"/>
              <a:t>8</a:t>
            </a:fld>
            <a:endParaRPr lang="en-US" altLang="en-US" sz="1200" dirty="0"/>
          </a:p>
        </p:txBody>
      </p:sp>
    </p:spTree>
    <p:extLst>
      <p:ext uri="{BB962C8B-B14F-4D97-AF65-F5344CB8AC3E}">
        <p14:creationId xmlns:p14="http://schemas.microsoft.com/office/powerpoint/2010/main" val="20429719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Dislocation of the shoulder</a:t>
            </a:r>
          </a:p>
          <a:p>
            <a:pPr>
              <a:defRPr/>
            </a:pPr>
            <a:r>
              <a:rPr lang="en-US" dirty="0"/>
              <a:t>        1.    The glenohumeral joint (shoulder joint) is where the head of the humerus meets the glenoid fossa of the scapula.</a:t>
            </a:r>
          </a:p>
          <a:p>
            <a:pPr>
              <a:defRPr/>
            </a:pPr>
            <a:r>
              <a:rPr lang="en-US" dirty="0"/>
              <a:t>        2.    The humeral head most commonly dislocates anteriorly, coming to lie in front of the scapula as a result of forced abduction and external rotation of the arm.</a:t>
            </a:r>
          </a:p>
          <a:p>
            <a:pPr>
              <a:defRPr/>
            </a:pPr>
            <a:r>
              <a:rPr lang="en-US" dirty="0"/>
              <a:t>        3.    Shoulder dislocations are extremely painful.</a:t>
            </a:r>
          </a:p>
          <a:p>
            <a:pPr>
              <a:defRPr/>
            </a:pPr>
            <a:r>
              <a:rPr lang="en-US" dirty="0"/>
              <a:t>               a.    Some patients may report numbness in the hand because of either nervous or circulatory compromise.</a:t>
            </a:r>
          </a:p>
          <a:p>
            <a:pPr>
              <a:defRPr/>
            </a:pPr>
            <a:r>
              <a:rPr lang="en-US" dirty="0"/>
              <a:t>        4.    Stabilizing an anterior shoulder dislocation is difficult because any attempt to bring the arm in toward the chest wall produces pain.</a:t>
            </a:r>
          </a:p>
          <a:p>
            <a:pPr>
              <a:defRPr/>
            </a:pPr>
            <a:r>
              <a:rPr lang="en-US" dirty="0"/>
              <a:t>               a.    You must splint the joint in whatever position is most comfortable for the patient.</a:t>
            </a:r>
          </a:p>
          <a:p>
            <a:pPr>
              <a:defRPr/>
            </a:pPr>
            <a:r>
              <a:rPr lang="en-US" dirty="0"/>
              <a:t>               </a:t>
            </a:r>
            <a:r>
              <a:rPr lang="en-US" dirty="0" err="1"/>
              <a:t>b.</a:t>
            </a:r>
            <a:r>
              <a:rPr lang="en-US" dirty="0"/>
              <a:t>    Apply a sling to the forearm and wrist to support the weight of the arm.</a:t>
            </a:r>
          </a:p>
          <a:p>
            <a:pPr>
              <a:defRPr/>
            </a:pPr>
            <a:r>
              <a:rPr lang="en-US" dirty="0"/>
              <a:t>               </a:t>
            </a:r>
            <a:r>
              <a:rPr lang="en-US" dirty="0" err="1"/>
              <a:t>c.</a:t>
            </a:r>
            <a:r>
              <a:rPr lang="en-US" dirty="0"/>
              <a:t>    Secure the arm in the sling to the pillow and chest with a swathe.</a:t>
            </a:r>
          </a:p>
          <a:p>
            <a:pPr>
              <a:defRPr/>
            </a:pPr>
            <a:r>
              <a:rPr lang="en-US" dirty="0"/>
              <a:t>               </a:t>
            </a:r>
            <a:r>
              <a:rPr lang="en-US" dirty="0" err="1"/>
              <a:t>d.</a:t>
            </a:r>
            <a:r>
              <a:rPr lang="en-US" dirty="0"/>
              <a:t>    Transport the patient in a seated or semiseated position.</a:t>
            </a:r>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26DC71-E4D1-6842-A045-B76B538FB71D}" type="slidenum">
              <a:rPr lang="en-US" altLang="en-US" sz="1200"/>
              <a:pPr eaLnBrk="1" hangingPunct="1"/>
              <a:t>71</a:t>
            </a:fld>
            <a:endParaRPr lang="en-US" altLang="en-US" sz="1200" dirty="0"/>
          </a:p>
        </p:txBody>
      </p:sp>
    </p:spTree>
    <p:extLst>
      <p:ext uri="{BB962C8B-B14F-4D97-AF65-F5344CB8AC3E}">
        <p14:creationId xmlns:p14="http://schemas.microsoft.com/office/powerpoint/2010/main" val="2009242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C.    Fracture of the humerus</a:t>
            </a:r>
          </a:p>
          <a:p>
            <a:pPr>
              <a:defRPr/>
            </a:pPr>
            <a:r>
              <a:rPr lang="en-US" dirty="0"/>
              <a:t>       1.    Occur either proximally, in the midshaft, or distally at the elbow.</a:t>
            </a:r>
          </a:p>
          <a:p>
            <a:pPr>
              <a:defRPr/>
            </a:pPr>
            <a:r>
              <a:rPr lang="en-US" dirty="0"/>
              <a:t>       2.    With any severely angulated fracture, you should consider applying traction to realign the fracture fragments before splinting them.</a:t>
            </a:r>
          </a:p>
          <a:p>
            <a:pPr>
              <a:defRPr/>
            </a:pPr>
            <a:r>
              <a:rPr lang="en-US" dirty="0"/>
              <a:t>              a.    Support the site of the fracture with one hand, and, with the other hand, grasp the two humeral condyles just above the elbow.</a:t>
            </a:r>
          </a:p>
          <a:p>
            <a:pPr>
              <a:defRPr/>
            </a:pPr>
            <a:r>
              <a:rPr lang="en-US" dirty="0"/>
              <a:t>              b.    Pull gently in line with the normal axis of the limb.</a:t>
            </a:r>
          </a:p>
          <a:p>
            <a:pPr>
              <a:defRPr/>
            </a:pPr>
            <a:r>
              <a:rPr lang="en-US" dirty="0"/>
              <a:t>              c.    Splint the arm with a sling and swathe, supplemented by a padded board splint on the lateral aspect of the arm.</a:t>
            </a:r>
          </a:p>
          <a:p>
            <a:pPr>
              <a:defRPr/>
            </a:pPr>
            <a:endParaRPr lang="en-US" dirty="0">
              <a:ea typeface="+mn-ea"/>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579D5B-ACCD-414D-9D87-0F58D66569F2}"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090047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D.    Elbow injuries</a:t>
            </a:r>
          </a:p>
          <a:p>
            <a:pPr>
              <a:defRPr/>
            </a:pPr>
            <a:r>
              <a:rPr lang="en-US" dirty="0"/>
              <a:t>       1.    Fractures and dislocations often occur around the elbow, and the different types of injuries are difficult to distinguish without radiographic examinations.</a:t>
            </a:r>
          </a:p>
          <a:p>
            <a:pPr>
              <a:defRPr/>
            </a:pPr>
            <a:r>
              <a:rPr lang="en-US" dirty="0"/>
              <a:t>               a.    They all produce similar limb deformities and require the same emergency care.</a:t>
            </a:r>
          </a:p>
          <a:p>
            <a:pPr>
              <a:defRPr/>
            </a:pPr>
            <a:r>
              <a:rPr lang="en-US" dirty="0"/>
              <a:t>        2.    Fracture of the distal humerus</a:t>
            </a:r>
          </a:p>
          <a:p>
            <a:pPr>
              <a:defRPr/>
            </a:pPr>
            <a:r>
              <a:rPr lang="en-US" dirty="0"/>
              <a:t>               a.    This type of fracture, also known as a supracondylar or intercondylar fracture, is common in children.</a:t>
            </a:r>
          </a:p>
          <a:p>
            <a:pPr>
              <a:defRPr/>
            </a:pPr>
            <a:r>
              <a:rPr lang="en-US" dirty="0"/>
              <a:t>               b.    Frequently, the fracture fragments rotate significantly, producing deformity and causing injuries to nearby vessels and nerves.</a:t>
            </a:r>
          </a:p>
          <a:p>
            <a:pPr>
              <a:defRPr/>
            </a:pPr>
            <a:r>
              <a:rPr lang="en-US" dirty="0"/>
              <a:t>               c.    Swelling occurs rapidly and is often severe.</a:t>
            </a:r>
            <a:endParaRPr lang="en-US" dirty="0">
              <a:latin typeface="Times New Roman"/>
              <a:ea typeface="Times New Roman"/>
            </a:endParaRPr>
          </a:p>
          <a:p>
            <a:pPr>
              <a:defRPr/>
            </a:pPr>
            <a:endParaRPr lang="en-US" dirty="0">
              <a:ea typeface="+mn-ea"/>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95B542-1C8D-6340-82D1-5A1368BB2DAE}" type="slidenum">
              <a:rPr lang="en-US" altLang="en-US" sz="1200"/>
              <a:pPr eaLnBrk="1" hangingPunct="1"/>
              <a:t>73</a:t>
            </a:fld>
            <a:endParaRPr lang="en-US" altLang="en-US" sz="1200" dirty="0"/>
          </a:p>
        </p:txBody>
      </p:sp>
    </p:spTree>
    <p:extLst>
      <p:ext uri="{BB962C8B-B14F-4D97-AF65-F5344CB8AC3E}">
        <p14:creationId xmlns:p14="http://schemas.microsoft.com/office/powerpoint/2010/main" val="2413398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Dislocation of the elbow</a:t>
            </a:r>
          </a:p>
          <a:p>
            <a:pPr>
              <a:defRPr/>
            </a:pPr>
            <a:r>
              <a:rPr lang="en-US" dirty="0"/>
              <a:t>       a.    This type of injury typically occurs in athletes and rarely in young children.</a:t>
            </a:r>
          </a:p>
          <a:p>
            <a:pPr>
              <a:defRPr/>
            </a:pPr>
            <a:r>
              <a:rPr lang="en-US" dirty="0"/>
              <a:t>       b.    The ulna and radius are most often displaced posteriorly relative to the humerus.</a:t>
            </a:r>
          </a:p>
          <a:p>
            <a:pPr>
              <a:defRPr/>
            </a:pPr>
            <a:r>
              <a:rPr lang="en-US" dirty="0"/>
              <a:t>       c.    The posterior displacement makes the olecranon process of the ulna much more prominent.</a:t>
            </a:r>
          </a:p>
          <a:p>
            <a:pPr>
              <a:defRPr/>
            </a:pPr>
            <a:r>
              <a:rPr lang="en-US" dirty="0"/>
              <a:t>       d.    There is swelling and significant potential for vessel or nerve injury.</a:t>
            </a:r>
          </a:p>
          <a:p>
            <a:pPr>
              <a:defRPr/>
            </a:pPr>
            <a:endParaRPr lang="en-US" dirty="0">
              <a:ea typeface="+mn-ea"/>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BF778F-E24F-834D-A4AE-5F7F2A708762}"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750187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Fracture of the olecranon process of the ulna</a:t>
            </a:r>
          </a:p>
          <a:p>
            <a:pPr>
              <a:defRPr/>
            </a:pPr>
            <a:r>
              <a:rPr lang="en-US" dirty="0"/>
              <a:t>       a.    Can result from direct or indirect forces and is often associated with lacerations and abrasions.</a:t>
            </a:r>
          </a:p>
          <a:p>
            <a:pPr>
              <a:defRPr/>
            </a:pPr>
            <a:r>
              <a:rPr lang="en-US" dirty="0"/>
              <a:t>       b.    The patient will be unable to actively extend the elbow.</a:t>
            </a:r>
            <a:endParaRPr lang="en-US" dirty="0">
              <a:ea typeface="+mn-ea"/>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299883-D6D9-294B-A5B0-C5AC9F198B3D}"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3128078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5.    Fractures of the radial head</a:t>
            </a:r>
          </a:p>
          <a:p>
            <a:pPr>
              <a:defRPr/>
            </a:pPr>
            <a:r>
              <a:rPr lang="en-US" dirty="0"/>
              <a:t>       a.    Often missed during diagnosis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b.    Generally occurs as a result of a fall on an outstretched arm or a direct blow to the lateral aspect of the elbow.</a:t>
            </a:r>
          </a:p>
          <a:p>
            <a:pPr>
              <a:defRPr/>
            </a:pPr>
            <a:r>
              <a:rPr lang="en-US" dirty="0"/>
              <a:t>       c.    Attempts to rotate the elbow or wrist cause discomfort.</a:t>
            </a:r>
          </a:p>
          <a:p>
            <a:pPr>
              <a:defRPr/>
            </a:pPr>
            <a:endParaRPr lang="en-US" dirty="0">
              <a:ea typeface="+mn-ea"/>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C7E3E3-6B14-674B-8D4A-CD4F797C1FBF}"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1147473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6.    Care of elbow injuries</a:t>
            </a:r>
          </a:p>
          <a:p>
            <a:pPr>
              <a:defRPr/>
            </a:pPr>
            <a:r>
              <a:rPr lang="en-US" dirty="0"/>
              <a:t>       a.    All elbow injuries are potentially serious and require careful management.</a:t>
            </a:r>
          </a:p>
          <a:p>
            <a:pPr>
              <a:defRPr/>
            </a:pPr>
            <a:r>
              <a:rPr lang="en-US" dirty="0"/>
              <a:t>       b.    Always assess distal neurovascular functions periodically in patients with elbow injuries.</a:t>
            </a:r>
          </a:p>
          <a:p>
            <a:pPr>
              <a:defRPr/>
            </a:pPr>
            <a:r>
              <a:rPr lang="en-US" dirty="0"/>
              <a:t>       </a:t>
            </a:r>
            <a:r>
              <a:rPr lang="en-US" dirty="0" err="1"/>
              <a:t>c.</a:t>
            </a:r>
            <a:r>
              <a:rPr lang="en-US" dirty="0"/>
              <a:t>    If you find strong pulses and good capillary refill, splint the elbow injury in the position in which you found it, adding a wrist sling if this seems helpful.</a:t>
            </a:r>
          </a:p>
          <a:p>
            <a:pPr>
              <a:defRPr/>
            </a:pPr>
            <a:r>
              <a:rPr lang="en-US" dirty="0"/>
              <a:t>       </a:t>
            </a:r>
            <a:r>
              <a:rPr lang="en-US" dirty="0" err="1"/>
              <a:t>d.</a:t>
            </a:r>
            <a:r>
              <a:rPr lang="en-US" dirty="0"/>
              <a:t>    A cold, pale hand or a weak or absent pulse and poor capillary refill indicate that the blood vessels have likely been injured.</a:t>
            </a:r>
          </a:p>
          <a:p>
            <a:pPr>
              <a:defRPr/>
            </a:pPr>
            <a:r>
              <a:rPr lang="en-US" dirty="0"/>
              <a:t>       e.    If the limb is pulseless and significantly deformed at the elbow, apply gentle manual traction in line with the long axis of the limb to decrease the deformity.</a:t>
            </a:r>
          </a:p>
          <a:p>
            <a:pPr>
              <a:defRPr/>
            </a:pPr>
            <a:r>
              <a:rPr lang="en-US" dirty="0"/>
              <a:t>       f.     Provide prompt transport for all patients with impaired distal circulation.</a:t>
            </a:r>
            <a:endParaRPr lang="en-US" dirty="0">
              <a:latin typeface="Times New Roman"/>
              <a:ea typeface="Times New Roman"/>
            </a:endParaRPr>
          </a:p>
          <a:p>
            <a:pPr>
              <a:defRPr/>
            </a:pPr>
            <a:endParaRPr lang="en-US" dirty="0">
              <a:ea typeface="+mn-ea"/>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2AB44C-6D4A-044F-B7E4-2AC92EB261F7}" type="slidenum">
              <a:rPr lang="en-US" altLang="en-US" sz="1200"/>
              <a:pPr eaLnBrk="1" hangingPunct="1"/>
              <a:t>77</a:t>
            </a:fld>
            <a:endParaRPr lang="en-US" altLang="en-US" sz="1200" dirty="0"/>
          </a:p>
        </p:txBody>
      </p:sp>
    </p:spTree>
    <p:extLst>
      <p:ext uri="{BB962C8B-B14F-4D97-AF65-F5344CB8AC3E}">
        <p14:creationId xmlns:p14="http://schemas.microsoft.com/office/powerpoint/2010/main" val="9114758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E.    Fractures of the forearm</a:t>
            </a:r>
          </a:p>
          <a:p>
            <a:r>
              <a:rPr lang="en-US" altLang="en-US" dirty="0">
                <a:latin typeface="Times New Roman" charset="0"/>
                <a:ea typeface="MS PGothic" charset="-128"/>
              </a:rPr>
              <a:t>       1.    Seen most often in children and older people.</a:t>
            </a:r>
          </a:p>
          <a:p>
            <a:r>
              <a:rPr lang="en-US" altLang="en-US" dirty="0">
                <a:latin typeface="Times New Roman" charset="0"/>
                <a:ea typeface="MS PGothic" charset="-128"/>
              </a:rPr>
              <a:t>       2.    Usually, both bones break at the same time when the injury is the result of a fall on an outstretched hand.</a:t>
            </a:r>
          </a:p>
          <a:p>
            <a:r>
              <a:rPr lang="en-US" altLang="en-US" dirty="0">
                <a:latin typeface="Times New Roman" charset="0"/>
                <a:ea typeface="MS PGothic" charset="-128"/>
              </a:rPr>
              <a:t>       3.    An isolated fracture of the shaft of the ulna may occur as the result of a direct blow to it (nightstick fracture).</a:t>
            </a:r>
          </a:p>
          <a:p>
            <a:r>
              <a:rPr lang="en-US" altLang="en-US" dirty="0">
                <a:latin typeface="Times New Roman" charset="0"/>
                <a:ea typeface="MS PGothic" charset="-128"/>
              </a:rPr>
              <a:t>       4.    Fractures of the distal radius, which are especially common in elderly patients with osteoporosis, are known as Colles fractures.</a:t>
            </a:r>
          </a:p>
          <a:p>
            <a:r>
              <a:rPr lang="en-US" altLang="en-US" dirty="0">
                <a:latin typeface="Times New Roman" charset="0"/>
                <a:ea typeface="MS PGothic" charset="-128"/>
              </a:rPr>
              <a:t>       5.    To stabilize fractures of the forearm or wrist, you can use a padded board, air, vacuum, or pillow splint.</a:t>
            </a:r>
          </a:p>
          <a:p>
            <a:r>
              <a:rPr lang="en-US" altLang="en-US" dirty="0">
                <a:latin typeface="Times New Roman" charset="0"/>
                <a:ea typeface="MS PGothic" charset="-128"/>
              </a:rPr>
              <a:t>		</a:t>
            </a: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15BBDD-2B73-E542-84DB-87AC1DEDFAE4}"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173992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Injuries of the wrist and hand</a:t>
            </a:r>
          </a:p>
          <a:p>
            <a:r>
              <a:rPr lang="en-US" altLang="en-US" dirty="0">
                <a:latin typeface="Times New Roman" charset="0"/>
                <a:ea typeface="MS PGothic" charset="-128"/>
              </a:rPr>
              <a:t>       1.    Dislocations are usually associated with a fracture, resulting in a fracture-dislocation.</a:t>
            </a:r>
          </a:p>
          <a:p>
            <a:r>
              <a:rPr lang="en-US" altLang="en-US" dirty="0">
                <a:latin typeface="Times New Roman" charset="0"/>
                <a:ea typeface="MS PGothic" charset="-128"/>
              </a:rPr>
              <a:t>       2.    Another common wrist injury is the isolated, nondisplaced fracture of a carpal bone, especially the scaphoid.</a:t>
            </a:r>
          </a:p>
          <a:p>
            <a:r>
              <a:rPr lang="en-US" altLang="en-US" dirty="0">
                <a:latin typeface="Times New Roman" charset="0"/>
                <a:ea typeface="MS PGothic" charset="-128"/>
              </a:rPr>
              <a:t>       3.    Because the fingers and hands are required to function in such intricate ways, any injury that is not treated properly may result in permanent disability, as well as deformity.</a:t>
            </a:r>
          </a:p>
          <a:p>
            <a:r>
              <a:rPr lang="en-US" altLang="en-US" dirty="0">
                <a:latin typeface="Times New Roman" charset="0"/>
                <a:ea typeface="MS PGothic" charset="-128"/>
              </a:rPr>
              <a:t>       4.    Follow the steps in </a:t>
            </a:r>
            <a:r>
              <a:rPr lang="en-US" altLang="en-US" b="1" dirty="0">
                <a:latin typeface="Times New Roman" charset="0"/>
                <a:ea typeface="MS PGothic" charset="-128"/>
              </a:rPr>
              <a:t>Skill Drill 32-4 </a:t>
            </a:r>
            <a:r>
              <a:rPr lang="en-US" altLang="en-US" dirty="0">
                <a:latin typeface="Times New Roman" charset="0"/>
                <a:ea typeface="MS PGothic" charset="-128"/>
              </a:rPr>
              <a:t>to splint the hand and wrist.</a:t>
            </a:r>
          </a:p>
          <a:p>
            <a:pPr>
              <a:spcBef>
                <a:spcPts val="600"/>
              </a:spcBef>
              <a:spcAft>
                <a:spcPts val="600"/>
              </a:spcAft>
            </a:pPr>
            <a:endParaRPr lang="en-US" altLang="en-US" dirty="0">
              <a:solidFill>
                <a:srgbClr val="000000"/>
              </a:solidFill>
              <a:latin typeface="Times New Roman" charset="0"/>
              <a:ea typeface="MS PGothic" charset="-128"/>
            </a:endParaRPr>
          </a:p>
          <a:p>
            <a:endParaRPr lang="en-US" altLang="en-US" dirty="0">
              <a:latin typeface="Times New Roman" charset="0"/>
              <a:ea typeface="MS PGothic"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843408-AFC3-A544-A940-B64830269A05}" type="slidenum">
              <a:rPr lang="en-US" altLang="en-US" sz="1200"/>
              <a:pPr eaLnBrk="1" hangingPunct="1"/>
              <a:t>79</a:t>
            </a:fld>
            <a:endParaRPr lang="en-US" altLang="en-US" sz="1200" dirty="0"/>
          </a:p>
        </p:txBody>
      </p:sp>
    </p:spTree>
    <p:extLst>
      <p:ext uri="{BB962C8B-B14F-4D97-AF65-F5344CB8AC3E}">
        <p14:creationId xmlns:p14="http://schemas.microsoft.com/office/powerpoint/2010/main" val="2071063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G.    Fractures of the pelvis</a:t>
            </a:r>
          </a:p>
          <a:p>
            <a:pPr>
              <a:defRPr/>
            </a:pPr>
            <a:r>
              <a:rPr lang="en-US" dirty="0"/>
              <a:t>       1.    Often results from direct compression in the form of a heavy blow that literally crushes the pelvis.</a:t>
            </a:r>
          </a:p>
          <a:p>
            <a:pPr>
              <a:defRPr/>
            </a:pPr>
            <a:r>
              <a:rPr lang="en-US" dirty="0"/>
              <a:t>       2.    May be accompanied by life-threatening loss of blood from the laceration of blood vessels affixed to the pelvis at certain key points.</a:t>
            </a:r>
          </a:p>
          <a:p>
            <a:pPr>
              <a:defRPr/>
            </a:pPr>
            <a:r>
              <a:rPr lang="en-US" dirty="0"/>
              <a:t>              a.    Up to several liters of blood may drain into the pelvic space and the retroperitoneal space, which lies between the abdominal cavity and the posterior abdominal wall.</a:t>
            </a:r>
          </a:p>
          <a:p>
            <a:pPr>
              <a:defRPr/>
            </a:pPr>
            <a:r>
              <a:rPr lang="en-US" dirty="0"/>
              <a:t>              b.   Can result in significant hypotension, shock, and death.</a:t>
            </a:r>
          </a:p>
          <a:p>
            <a:pPr>
              <a:defRPr/>
            </a:pPr>
            <a:r>
              <a:rPr lang="en-US" dirty="0"/>
              <a:t>       3.    Pelvis fracture fragments can lacerate the rectum, vagina, and bladder.</a:t>
            </a: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14AF11-2C89-BE4D-8FAB-97C4EA383FCE}"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91279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spcBef>
                <a:spcPts val="1800"/>
              </a:spcBef>
              <a:spcAft>
                <a:spcPts val="600"/>
              </a:spcAft>
              <a:defRPr/>
            </a:pPr>
            <a:r>
              <a:rPr lang="en-US" sz="1800" dirty="0">
                <a:latin typeface="Times New Roman"/>
                <a:ea typeface="Times New Roman"/>
              </a:rPr>
              <a:t>II. Anatomy and Physiology of the Musculoskeletal System</a:t>
            </a:r>
          </a:p>
          <a:p>
            <a:pPr marL="228600" indent="-228600">
              <a:spcBef>
                <a:spcPts val="600"/>
              </a:spcBef>
              <a:spcAft>
                <a:spcPts val="600"/>
              </a:spcAft>
              <a:tabLst>
                <a:tab pos="228600" algn="l"/>
              </a:tabLst>
              <a:defRPr/>
            </a:pPr>
            <a:r>
              <a:rPr lang="en-US" dirty="0"/>
              <a:t>A.   Muscles</a:t>
            </a:r>
            <a:endParaRPr lang="en-US" dirty="0">
              <a:latin typeface="Times New Roman"/>
              <a:ea typeface="Times New Roman"/>
            </a:endParaRPr>
          </a:p>
          <a:p>
            <a:pPr>
              <a:defRPr/>
            </a:pPr>
            <a:endParaRPr lang="en-US" dirty="0">
              <a:ea typeface="+mn-ea"/>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26241C-22AF-6940-A097-E2F5A6DF1686}" type="slidenum">
              <a:rPr lang="en-US" altLang="en-US" sz="1200"/>
              <a:pPr eaLnBrk="1" hangingPunct="1"/>
              <a:t>9</a:t>
            </a:fld>
            <a:endParaRPr lang="en-US" altLang="en-US" sz="1200" dirty="0"/>
          </a:p>
        </p:txBody>
      </p:sp>
    </p:spTree>
    <p:extLst>
      <p:ext uri="{BB962C8B-B14F-4D97-AF65-F5344CB8AC3E}">
        <p14:creationId xmlns:p14="http://schemas.microsoft.com/office/powerpoint/2010/main" val="1133300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buAutoNum type="arabicPeriod" startAt="4"/>
              <a:defRPr/>
            </a:pPr>
            <a:r>
              <a:rPr lang="en-US" dirty="0"/>
              <a:t>Suspect a fracture of the pelvis in any patient who has sustained a high-velocity injury and complains of discomfort in the lower back or abdomen.</a:t>
            </a:r>
          </a:p>
          <a:p>
            <a:pPr marL="0" indent="0">
              <a:buNone/>
              <a:defRPr/>
            </a:pPr>
            <a:r>
              <a:rPr lang="en-US" dirty="0"/>
              <a:t>      a.    Deformity or swelling may be very difficult to see.</a:t>
            </a:r>
          </a:p>
          <a:p>
            <a:pPr>
              <a:defRPr/>
            </a:pPr>
            <a:r>
              <a:rPr lang="en-US" baseline="0" dirty="0"/>
              <a:t>      </a:t>
            </a:r>
            <a:r>
              <a:rPr lang="en-US" dirty="0" err="1"/>
              <a:t>b.</a:t>
            </a:r>
            <a:r>
              <a:rPr lang="en-US" dirty="0"/>
              <a:t>    The most reliable sign of fracture of the pelvis is simple tenderness or instability on firm compression and palpation.</a:t>
            </a:r>
          </a:p>
          <a:p>
            <a:pPr>
              <a:defRPr/>
            </a:pPr>
            <a:r>
              <a:rPr lang="en-US" baseline="0" dirty="0"/>
              <a:t>      </a:t>
            </a:r>
            <a:r>
              <a:rPr lang="en-US" dirty="0" err="1"/>
              <a:t>c.</a:t>
            </a:r>
            <a:r>
              <a:rPr lang="en-US" dirty="0"/>
              <a:t>    Assess for tenderness </a:t>
            </a:r>
          </a:p>
          <a:p>
            <a:pPr>
              <a:defRPr/>
            </a:pPr>
            <a:r>
              <a:rPr lang="en-US" dirty="0"/>
              <a:t>5.   Patients in stable condition can be secured to a long backboard or a scoop stretcher to stabilize isolated fractures of the pelvis.</a:t>
            </a:r>
            <a:endParaRPr lang="en-US" sz="1400" dirty="0">
              <a:solidFill>
                <a:srgbClr val="000000"/>
              </a:solidFill>
              <a:latin typeface="Times New Roman"/>
              <a:ea typeface="Times New Roman"/>
              <a:cs typeface="Berkeley-Book"/>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00A1B9-C03E-AA41-8047-3B24F07CF62A}" type="slidenum">
              <a:rPr lang="en-US" altLang="en-US" sz="1200"/>
              <a:pPr eaLnBrk="1" hangingPunct="1"/>
              <a:t>81</a:t>
            </a:fld>
            <a:endParaRPr lang="en-US" altLang="en-US" sz="1200" dirty="0"/>
          </a:p>
        </p:txBody>
      </p:sp>
    </p:spTree>
    <p:extLst>
      <p:ext uri="{BB962C8B-B14F-4D97-AF65-F5344CB8AC3E}">
        <p14:creationId xmlns:p14="http://schemas.microsoft.com/office/powerpoint/2010/main" val="5768998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how to assess the pelvic region for tenderness or instability. </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14820F-1051-B341-BAEC-E6C4D9DFE23B}" type="slidenum">
              <a:rPr lang="en-US" altLang="en-US" sz="1200"/>
              <a:pPr eaLnBrk="1" hangingPunct="1"/>
              <a:t>82</a:t>
            </a:fld>
            <a:endParaRPr lang="en-US" altLang="en-US" sz="1200" dirty="0"/>
          </a:p>
        </p:txBody>
      </p:sp>
    </p:spTree>
    <p:extLst>
      <p:ext uri="{BB962C8B-B14F-4D97-AF65-F5344CB8AC3E}">
        <p14:creationId xmlns:p14="http://schemas.microsoft.com/office/powerpoint/2010/main" val="668942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dirty="0">
                <a:latin typeface="Times New Roman"/>
                <a:ea typeface="Times New Roman"/>
              </a:rPr>
              <a:t>H.	Dislocation of the hip</a:t>
            </a:r>
          </a:p>
          <a:p>
            <a:pPr>
              <a:defRPr/>
            </a:pPr>
            <a:r>
              <a:rPr lang="en-US" dirty="0"/>
              <a:t>      1.    The hip is a very stable ball-and-socket joint that dislocates only after significant injury.</a:t>
            </a:r>
          </a:p>
          <a:p>
            <a:pPr>
              <a:defRPr/>
            </a:pPr>
            <a:r>
              <a:rPr lang="en-US" dirty="0"/>
              <a:t>      2.    Most dislocations of the hip are posterior, most commonly occurring as a result of a motor vehicle crash in which the knee meets with a direct force and the entire femur is driven posteriorly.</a:t>
            </a:r>
          </a:p>
          <a:p>
            <a:pPr>
              <a:defRPr/>
            </a:pPr>
            <a:r>
              <a:rPr lang="en-US" dirty="0"/>
              <a:t>	</a:t>
            </a:r>
          </a:p>
          <a:p>
            <a:pPr>
              <a:defRPr/>
            </a:pPr>
            <a:endParaRPr lang="en-US" dirty="0">
              <a:ea typeface="+mn-ea"/>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9C3461-40EA-1E43-978F-E5FB2EA7DD20}"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157779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3.    Dislocation of the hip is associated with very distinctive signs.</a:t>
            </a:r>
          </a:p>
          <a:p>
            <a:r>
              <a:rPr lang="en-US" sz="1200" kern="1200" dirty="0">
                <a:solidFill>
                  <a:schemeClr val="tx1"/>
                </a:solidFill>
                <a:effectLst/>
                <a:latin typeface="Times New Roman" pitchFamily="18" charset="0"/>
                <a:ea typeface="MS PGothic" pitchFamily="34" charset="-128"/>
                <a:cs typeface="+mn-cs"/>
              </a:rPr>
              <a:t>       a.   Severe pain, resistance to movement, tenderness on palpation, and the ability to palpate the femoral head deep within the muscles of the buttock. </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5C829F-3183-C14F-B5C1-4E96685A46C3}" type="slidenum">
              <a:rPr lang="en-US" altLang="en-US" sz="1200"/>
              <a:pPr eaLnBrk="1" hangingPunct="1"/>
              <a:t>84</a:t>
            </a:fld>
            <a:endParaRPr lang="en-US" altLang="en-US" sz="1200" dirty="0"/>
          </a:p>
        </p:txBody>
      </p:sp>
    </p:spTree>
    <p:extLst>
      <p:ext uri="{BB962C8B-B14F-4D97-AF65-F5344CB8AC3E}">
        <p14:creationId xmlns:p14="http://schemas.microsoft.com/office/powerpoint/2010/main" val="452361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As with any other extremity injury, do not attempt to reduce the dislocated hip in the field unless medical control directs you to do so. </a:t>
            </a:r>
          </a:p>
          <a:p>
            <a:pPr>
              <a:defRPr/>
            </a:pPr>
            <a:r>
              <a:rPr lang="en-US" dirty="0"/>
              <a:t>       a.    Splint the dislocation in the position of the deformity and place the patient supine on a long backboard.</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Support the affected limb with pillows and rolled blankets and secure the limb to the backboard. </a:t>
            </a:r>
          </a:p>
          <a:p>
            <a:pPr>
              <a:defRPr/>
            </a:pPr>
            <a:endParaRPr lang="en-US" dirty="0">
              <a:ea typeface="+mn-ea"/>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2CC3F4-4A1B-E247-8E72-F14663538E28}" type="slidenum">
              <a:rPr lang="en-US" altLang="en-US" sz="1200"/>
              <a:pPr eaLnBrk="1" hangingPunct="1"/>
              <a:t>85</a:t>
            </a:fld>
            <a:endParaRPr lang="en-US" altLang="en-US" sz="1200" dirty="0"/>
          </a:p>
        </p:txBody>
      </p:sp>
    </p:spTree>
    <p:extLst>
      <p:ext uri="{BB962C8B-B14F-4D97-AF65-F5344CB8AC3E}">
        <p14:creationId xmlns:p14="http://schemas.microsoft.com/office/powerpoint/2010/main" val="7444604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dirty="0">
                <a:latin typeface="Times New Roman"/>
                <a:ea typeface="Times New Roman"/>
              </a:rPr>
              <a:t>I.	Fractures of the proximal femur</a:t>
            </a:r>
          </a:p>
          <a:p>
            <a:pPr>
              <a:defRPr/>
            </a:pPr>
            <a:r>
              <a:rPr lang="en-US" dirty="0"/>
              <a:t>      1.    Fractures of the proximal end of the femur are common fractures, especially in older people and patients with osteoporosis.</a:t>
            </a:r>
          </a:p>
          <a:p>
            <a:pPr>
              <a:defRPr/>
            </a:pPr>
            <a:r>
              <a:rPr lang="en-US" dirty="0"/>
              <a:t>      2.    The break goes through the neck of the femur, the intertrochanteric region, or across the proximal shaft of the femur.</a:t>
            </a:r>
          </a:p>
          <a:p>
            <a:pPr>
              <a:defRPr/>
            </a:pPr>
            <a:r>
              <a:rPr lang="en-US" dirty="0"/>
              <a:t>      3.    Patients display a very characteristic deformity.</a:t>
            </a:r>
          </a:p>
          <a:p>
            <a:pPr>
              <a:defRPr/>
            </a:pPr>
            <a:r>
              <a:rPr lang="en-US" dirty="0"/>
              <a:t>             a.    They lie with the leg externally rotated, and the injured limb is usually shorter than the opposite, uninjured limb.</a:t>
            </a:r>
          </a:p>
          <a:p>
            <a:pPr>
              <a:defRPr/>
            </a:pPr>
            <a:r>
              <a:rPr lang="en-US" dirty="0"/>
              <a:t>             b.    Patients typically are unable to walk or move the leg.</a:t>
            </a:r>
          </a:p>
          <a:p>
            <a:pPr>
              <a:defRPr/>
            </a:pPr>
            <a:r>
              <a:rPr lang="en-US" dirty="0"/>
              <a:t>             c.    The hip region is usually tender on palpation, and gentle rolling of the leg will cause pain but will not do further damage.</a:t>
            </a:r>
          </a:p>
          <a:p>
            <a:pPr>
              <a:defRPr/>
            </a:pPr>
            <a:endParaRPr lang="en-US" dirty="0">
              <a:ea typeface="+mn-ea"/>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68A0C6-6C7B-4944-B044-B127A55A3A69}" type="slidenum">
              <a:rPr lang="en-US" altLang="en-US" sz="1200"/>
              <a:pPr eaLnBrk="1" hangingPunct="1"/>
              <a:t>86</a:t>
            </a:fld>
            <a:endParaRPr lang="en-US" altLang="en-US" sz="1200" dirty="0"/>
          </a:p>
        </p:txBody>
      </p:sp>
    </p:spTree>
    <p:extLst>
      <p:ext uri="{BB962C8B-B14F-4D97-AF65-F5344CB8AC3E}">
        <p14:creationId xmlns:p14="http://schemas.microsoft.com/office/powerpoint/2010/main" val="9062826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4.    Assess the pelvis for any soft-tissue injury and bandage appropriately.</a:t>
            </a:r>
          </a:p>
          <a:p>
            <a:pPr>
              <a:defRPr/>
            </a:pPr>
            <a:r>
              <a:rPr lang="en-US" dirty="0"/>
              <a:t>5.   Splint the lower extremity and transport to the emergency department.</a:t>
            </a:r>
          </a:p>
          <a:p>
            <a:r>
              <a:rPr lang="en-US" sz="1200" kern="1200" dirty="0">
                <a:solidFill>
                  <a:schemeClr val="tx1"/>
                </a:solidFill>
                <a:effectLst/>
                <a:latin typeface="Times New Roman" pitchFamily="18" charset="0"/>
                <a:ea typeface="MS PGothic" pitchFamily="34" charset="-128"/>
                <a:cs typeface="+mn-cs"/>
              </a:rPr>
              <a:t>6.   Patients may have a significant blood loss.</a:t>
            </a:r>
          </a:p>
          <a:p>
            <a:r>
              <a:rPr lang="en-US" sz="1200" kern="1200" dirty="0">
                <a:solidFill>
                  <a:schemeClr val="tx1"/>
                </a:solidFill>
                <a:effectLst/>
                <a:latin typeface="Times New Roman" pitchFamily="18" charset="0"/>
                <a:ea typeface="MS PGothic" pitchFamily="34" charset="-128"/>
                <a:cs typeface="+mn-cs"/>
              </a:rPr>
              <a:t>       a.   Treat with high-flow oxygen, monitor vital signs, and be alert for signs of shock. </a:t>
            </a:r>
          </a:p>
          <a:p>
            <a:pPr>
              <a:defRPr/>
            </a:pPr>
            <a:endParaRPr lang="en-US" dirty="0">
              <a:ea typeface="+mn-ea"/>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631229-19F1-234D-A36F-237198F195C4}"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9377345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J.    Femoral shaft fractures</a:t>
            </a:r>
          </a:p>
          <a:p>
            <a:r>
              <a:rPr lang="en-US" altLang="en-US" dirty="0">
                <a:latin typeface="Times New Roman" charset="0"/>
                <a:ea typeface="MS PGothic" charset="-128"/>
              </a:rPr>
              <a:t>       1.    Can occur in any part of the shaft, from the hip region to the femoral condyles just above the knee joint.</a:t>
            </a:r>
          </a:p>
          <a:p>
            <a:r>
              <a:rPr lang="en-US" altLang="en-US" dirty="0">
                <a:latin typeface="Times New Roman" charset="0"/>
                <a:ea typeface="MS PGothic" charset="-128"/>
              </a:rPr>
              <a:t>       2.    Following a fracture, the large muscles of the thigh spasm in an attempt to “splint” the unstable limb.</a:t>
            </a:r>
          </a:p>
          <a:p>
            <a:r>
              <a:rPr lang="en-US" altLang="en-US" dirty="0">
                <a:latin typeface="Times New Roman" charset="0"/>
                <a:ea typeface="MS PGothic" charset="-128"/>
              </a:rPr>
              <a:t>              a.    The muscle spasm often produces significant deformity of the limb.</a:t>
            </a:r>
          </a:p>
          <a:p>
            <a:r>
              <a:rPr lang="en-US" altLang="en-US" dirty="0">
                <a:latin typeface="Times New Roman" charset="0"/>
                <a:ea typeface="MS PGothic" charset="-128"/>
              </a:rPr>
              <a:t>       3.    Fractures may be open.</a:t>
            </a:r>
          </a:p>
          <a:p>
            <a:r>
              <a:rPr lang="en-US" altLang="en-US" dirty="0">
                <a:latin typeface="Times New Roman" charset="0"/>
                <a:ea typeface="MS PGothic" charset="-128"/>
              </a:rPr>
              <a:t>       4.    There is often a significant amount of blood loss and it is not unusual for hypovolemic shock to develop.</a:t>
            </a:r>
          </a:p>
          <a:p>
            <a:pPr>
              <a:spcBef>
                <a:spcPct val="0"/>
              </a:spcBef>
              <a:spcAft>
                <a:spcPts val="300"/>
              </a:spcAft>
            </a:pPr>
            <a:endParaRPr lang="en-US" altLang="en-US" sz="1100" dirty="0">
              <a:latin typeface="Times New Roman" charset="0"/>
              <a:ea typeface="MS PGothic" charset="-128"/>
            </a:endParaRPr>
          </a:p>
          <a:p>
            <a:endParaRPr lang="en-US" altLang="en-US" dirty="0">
              <a:latin typeface="Times New Roman" charset="0"/>
              <a:ea typeface="MS PGothic" charset="-128"/>
            </a:endParaRP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230156-5019-3F48-8ABB-E90F7C17B8FE}" type="slidenum">
              <a:rPr lang="en-US" altLang="en-US" sz="1200"/>
              <a:pPr eaLnBrk="1" hangingPunct="1"/>
              <a:t>88</a:t>
            </a:fld>
            <a:endParaRPr lang="en-US" altLang="en-US" sz="1200" dirty="0"/>
          </a:p>
        </p:txBody>
      </p:sp>
    </p:spTree>
    <p:extLst>
      <p:ext uri="{BB962C8B-B14F-4D97-AF65-F5344CB8AC3E}">
        <p14:creationId xmlns:p14="http://schemas.microsoft.com/office/powerpoint/2010/main" val="9145372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buAutoNum type="arabicPeriod" startAt="5"/>
              <a:defRPr/>
            </a:pPr>
            <a:r>
              <a:rPr lang="en-US" dirty="0"/>
              <a:t>Because of the severe deformity that occurs with these fractures, bone fragments may penetrate or press on important nerves and vessels and produce significant damage.</a:t>
            </a:r>
          </a:p>
          <a:p>
            <a:pPr marL="0" indent="0">
              <a:buNone/>
              <a:defRPr/>
            </a:pPr>
            <a:r>
              <a:rPr lang="en-US" dirty="0"/>
              <a:t>      a.    Carefully and periodically assess the distal neurovascular function in these patients.</a:t>
            </a:r>
          </a:p>
          <a:p>
            <a:pPr>
              <a:defRPr/>
            </a:pPr>
            <a:r>
              <a:rPr lang="en-US" dirty="0"/>
              <a:t>6.   Cover any wound with a dry, sterile dressing.</a:t>
            </a:r>
          </a:p>
          <a:p>
            <a:pPr>
              <a:defRPr/>
            </a:pPr>
            <a:r>
              <a:rPr lang="en-US" dirty="0"/>
              <a:t>7.   A fracture of the femoral shaft is best stabilized with a traction splint, such as a Sager splint.</a:t>
            </a:r>
          </a:p>
          <a:p>
            <a:pPr>
              <a:defRPr/>
            </a:pPr>
            <a:endParaRPr lang="en-US" dirty="0">
              <a:ea typeface="+mn-ea"/>
            </a:endParaRP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C51BEF-D8E4-F847-A88A-827199CD05B1}" type="slidenum">
              <a:rPr lang="en-US" altLang="en-US" sz="1200"/>
              <a:pPr eaLnBrk="1" hangingPunct="1"/>
              <a:t>89</a:t>
            </a:fld>
            <a:endParaRPr lang="en-US" altLang="en-US" sz="1200" dirty="0"/>
          </a:p>
        </p:txBody>
      </p:sp>
    </p:spTree>
    <p:extLst>
      <p:ext uri="{BB962C8B-B14F-4D97-AF65-F5344CB8AC3E}">
        <p14:creationId xmlns:p14="http://schemas.microsoft.com/office/powerpoint/2010/main" val="10874521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K.    Traction splints</a:t>
            </a:r>
            <a:endParaRPr lang="en-IN" dirty="0"/>
          </a:p>
          <a:p>
            <a:pPr>
              <a:defRPr/>
            </a:pPr>
            <a:r>
              <a:rPr lang="en-US" dirty="0"/>
              <a:t>       1.    Used primarily to secure fractures of the shaft of the femur, which are characterized by pain, swelling, and deformity of the midthigh.</a:t>
            </a:r>
            <a:endParaRPr lang="en-IN" dirty="0"/>
          </a:p>
          <a:p>
            <a:pPr>
              <a:defRPr/>
            </a:pPr>
            <a:r>
              <a:rPr lang="en-US" dirty="0"/>
              <a:t>       2.   Excessive traction can be harmful to an injured limb. 	</a:t>
            </a:r>
          </a:p>
          <a:p>
            <a:pPr>
              <a:defRPr/>
            </a:pPr>
            <a:r>
              <a:rPr lang="en-US" dirty="0"/>
              <a:t>       3.   Goals of in-line traction:</a:t>
            </a:r>
          </a:p>
          <a:p>
            <a:pPr>
              <a:defRPr/>
            </a:pPr>
            <a:r>
              <a:rPr lang="en-US" dirty="0"/>
              <a:t>             a.   Stabilize the fracture fragments to prevent excessive movement</a:t>
            </a:r>
          </a:p>
          <a:p>
            <a:pPr>
              <a:defRPr/>
            </a:pPr>
            <a:r>
              <a:rPr lang="en-US" dirty="0"/>
              <a:t>             b.   Align the limb sufficiently to allow it to be placed in a splint</a:t>
            </a:r>
          </a:p>
          <a:p>
            <a:pPr>
              <a:defRPr/>
            </a:pPr>
            <a:r>
              <a:rPr lang="en-US" dirty="0"/>
              <a:t>             c.   Avoid potential neurovascular compromise</a:t>
            </a:r>
            <a:endParaRPr lang="en-IN" dirty="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9B1910-A874-A049-A121-F1D52A489A56}" type="slidenum">
              <a:rPr lang="en-US" altLang="en-US" sz="1200"/>
              <a:pPr eaLnBrk="1" hangingPunct="1"/>
              <a:t>90</a:t>
            </a:fld>
            <a:endParaRPr lang="en-US" altLang="en-US" sz="1200" dirty="0"/>
          </a:p>
        </p:txBody>
      </p:sp>
    </p:spTree>
    <p:extLst>
      <p:ext uri="{BB962C8B-B14F-4D97-AF65-F5344CB8AC3E}">
        <p14:creationId xmlns:p14="http://schemas.microsoft.com/office/powerpoint/2010/main" val="98904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ts val="600"/>
              </a:spcBef>
              <a:spcAft>
                <a:spcPts val="600"/>
              </a:spcAft>
            </a:pPr>
            <a:endParaRPr lang="en-US" altLang="en-US" dirty="0">
              <a:latin typeface="Times New Roman" charset="0"/>
              <a:ea typeface="MS PGothic" charset="-128"/>
            </a:endParaRPr>
          </a:p>
          <a:p>
            <a:pPr marL="228600" indent="-228600">
              <a:buAutoNum type="arabicPeriod"/>
            </a:pPr>
            <a:r>
              <a:rPr lang="en-US" altLang="en-US" dirty="0">
                <a:latin typeface="Times New Roman" charset="0"/>
                <a:ea typeface="MS PGothic" charset="-128"/>
              </a:rPr>
              <a:t>Skeletal muscle</a:t>
            </a:r>
          </a:p>
          <a:p>
            <a:pPr marL="0" indent="0">
              <a:buNone/>
            </a:pPr>
            <a:r>
              <a:rPr lang="en-US" altLang="en-US" dirty="0">
                <a:latin typeface="Times New Roman" charset="0"/>
                <a:ea typeface="MS PGothic" charset="-128"/>
              </a:rPr>
              <a:t>      a.   Also called striated muscle because of its characteristic stripes, attaches to the bones and usually crosses at least one joint.</a:t>
            </a:r>
            <a:endParaRPr lang="en-IN" altLang="en-US" dirty="0">
              <a:latin typeface="Times New Roman" charset="0"/>
              <a:ea typeface="MS PGothic" charset="-128"/>
            </a:endParaRPr>
          </a:p>
          <a:p>
            <a:r>
              <a:rPr lang="en-US" altLang="en-US" dirty="0">
                <a:latin typeface="Times New Roman" charset="0"/>
                <a:ea typeface="MS PGothic" charset="-128"/>
              </a:rPr>
              <a:t>      b.   Called voluntary muscle because it is under direct voluntary control of the brain, responding to commands to move specific body parts</a:t>
            </a:r>
            <a:endParaRPr lang="en-IN" altLang="en-US" dirty="0">
              <a:latin typeface="Times New Roman" charset="0"/>
              <a:ea typeface="MS PGothic" charset="-128"/>
            </a:endParaRPr>
          </a:p>
          <a:p>
            <a:r>
              <a:rPr lang="en-US" altLang="en-US" dirty="0">
                <a:latin typeface="Times New Roman" charset="0"/>
                <a:ea typeface="MS PGothic" charset="-128"/>
              </a:rPr>
              <a:t>      c.   Makes up the largest portion of the body’s muscle mass.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D352FD-7C1C-3045-8A59-37228528FB94}"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0681937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Do not use traction splints for any of the follow conditions:</a:t>
            </a:r>
            <a:endParaRPr lang="en-IN" altLang="en-US" dirty="0">
              <a:latin typeface="Times New Roman" charset="0"/>
              <a:ea typeface="MS PGothic" charset="-128"/>
            </a:endParaRPr>
          </a:p>
          <a:p>
            <a:r>
              <a:rPr lang="en-US" altLang="en-US" dirty="0">
                <a:latin typeface="Times New Roman" charset="0"/>
                <a:ea typeface="MS PGothic" charset="-128"/>
              </a:rPr>
              <a:t>       a.    Injuries of the upper extremity</a:t>
            </a:r>
            <a:endParaRPr lang="en-IN" altLang="en-US" dirty="0">
              <a:latin typeface="Times New Roman" charset="0"/>
              <a:ea typeface="MS PGothic" charset="-128"/>
            </a:endParaRPr>
          </a:p>
          <a:p>
            <a:r>
              <a:rPr lang="en-US" altLang="en-US" dirty="0">
                <a:latin typeface="Times New Roman" charset="0"/>
                <a:ea typeface="MS PGothic" charset="-128"/>
              </a:rPr>
              <a:t>       b.    Injuries close to or involving the knee</a:t>
            </a:r>
            <a:endParaRPr lang="en-IN" altLang="en-US" dirty="0">
              <a:latin typeface="Times New Roman" charset="0"/>
              <a:ea typeface="MS PGothic" charset="-128"/>
            </a:endParaRPr>
          </a:p>
          <a:p>
            <a:r>
              <a:rPr lang="en-US" altLang="en-US" dirty="0">
                <a:latin typeface="Times New Roman" charset="0"/>
                <a:ea typeface="MS PGothic" charset="-128"/>
              </a:rPr>
              <a:t>       c.    Injuries of the pelvis</a:t>
            </a:r>
            <a:endParaRPr lang="en-IN" altLang="en-US" dirty="0">
              <a:latin typeface="Times New Roman" charset="0"/>
              <a:ea typeface="MS PGothic" charset="-128"/>
            </a:endParaRPr>
          </a:p>
          <a:p>
            <a:r>
              <a:rPr lang="en-US" altLang="en-US" dirty="0">
                <a:latin typeface="Times New Roman" charset="0"/>
                <a:ea typeface="MS PGothic" charset="-128"/>
              </a:rPr>
              <a:t>       d.    Partial amputations or avulsions with bone separation</a:t>
            </a:r>
            <a:endParaRPr lang="en-IN" altLang="en-US" dirty="0">
              <a:latin typeface="Times New Roman" charset="0"/>
              <a:ea typeface="MS PGothic" charset="-128"/>
            </a:endParaRPr>
          </a:p>
          <a:p>
            <a:r>
              <a:rPr lang="en-US" altLang="en-US" dirty="0">
                <a:latin typeface="Times New Roman" charset="0"/>
                <a:ea typeface="MS PGothic" charset="-128"/>
              </a:rPr>
              <a:t>       e.    Lower leg, foot, or ankle injury</a:t>
            </a:r>
          </a:p>
          <a:p>
            <a:r>
              <a:rPr lang="en-US" sz="1200" kern="1200" dirty="0">
                <a:solidFill>
                  <a:schemeClr val="tx1"/>
                </a:solidFill>
                <a:effectLst/>
                <a:latin typeface="Times New Roman" pitchFamily="18" charset="0"/>
                <a:ea typeface="MS PGothic" pitchFamily="34" charset="-128"/>
                <a:cs typeface="+mn-cs"/>
              </a:rPr>
              <a:t> 5.   To apply a Hare traction splint, follow the steps in </a:t>
            </a:r>
            <a:r>
              <a:rPr lang="en-US" sz="1200" b="1" i="0" kern="1200" dirty="0">
                <a:solidFill>
                  <a:schemeClr val="tx1"/>
                </a:solidFill>
                <a:effectLst/>
                <a:latin typeface="Times New Roman" pitchFamily="18" charset="0"/>
                <a:ea typeface="MS PGothic" pitchFamily="34" charset="-128"/>
                <a:cs typeface="+mn-cs"/>
              </a:rPr>
              <a:t>Skill Drill 32-5</a:t>
            </a:r>
            <a:r>
              <a:rPr lang="en-US" sz="1200" kern="1200" dirty="0">
                <a:solidFill>
                  <a:schemeClr val="tx1"/>
                </a:solidFill>
                <a:effectLst/>
                <a:latin typeface="Times New Roman" pitchFamily="18" charset="0"/>
                <a:ea typeface="MS PGothic" pitchFamily="34" charset="-128"/>
                <a:cs typeface="+mn-cs"/>
              </a:rPr>
              <a:t>.</a:t>
            </a:r>
          </a:p>
          <a:p>
            <a:r>
              <a:rPr lang="en-US" sz="1200" kern="1200" dirty="0">
                <a:solidFill>
                  <a:schemeClr val="tx1"/>
                </a:solidFill>
                <a:effectLst/>
                <a:latin typeface="Times New Roman" pitchFamily="18" charset="0"/>
                <a:ea typeface="MS PGothic" pitchFamily="34" charset="-128"/>
                <a:cs typeface="+mn-cs"/>
              </a:rPr>
              <a:t> 6.   Follow the steps in </a:t>
            </a:r>
            <a:r>
              <a:rPr lang="en-US" sz="1200" b="1" i="0" kern="1200" dirty="0">
                <a:solidFill>
                  <a:schemeClr val="tx1"/>
                </a:solidFill>
                <a:effectLst/>
                <a:latin typeface="Times New Roman" pitchFamily="18" charset="0"/>
                <a:ea typeface="MS PGothic" pitchFamily="34" charset="-128"/>
                <a:cs typeface="+mn-cs"/>
              </a:rPr>
              <a:t>Skill Drill 32-6</a:t>
            </a:r>
            <a:r>
              <a:rPr lang="en-US" sz="1200" i="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to apply a Sager traction splint.</a:t>
            </a:r>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BD4247-7ECE-614D-9FBD-D7FAB4DBD1DB}" type="slidenum">
              <a:rPr lang="en-US" altLang="en-US" sz="1200"/>
              <a:pPr eaLnBrk="1" hangingPunct="1"/>
              <a:t>91</a:t>
            </a:fld>
            <a:endParaRPr lang="en-US" altLang="en-US" sz="1200" dirty="0"/>
          </a:p>
        </p:txBody>
      </p:sp>
    </p:spTree>
    <p:extLst>
      <p:ext uri="{BB962C8B-B14F-4D97-AF65-F5344CB8AC3E}">
        <p14:creationId xmlns:p14="http://schemas.microsoft.com/office/powerpoint/2010/main" val="13390970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sz="1400" dirty="0">
                <a:latin typeface="Times New Roman"/>
                <a:ea typeface="Times New Roman"/>
              </a:rPr>
              <a:t>L.	Injuries of knee ligaments</a:t>
            </a:r>
          </a:p>
          <a:p>
            <a:pPr>
              <a:defRPr/>
            </a:pPr>
            <a:r>
              <a:rPr lang="en-US" dirty="0"/>
              <a:t>      1.    The knee is very vulnerable to injury.</a:t>
            </a:r>
          </a:p>
          <a:p>
            <a:pPr>
              <a:defRPr/>
            </a:pPr>
            <a:r>
              <a:rPr lang="en-US" dirty="0"/>
              <a:t>             a.    Ligament injuries range from mild sprains to complete dislocation of the joint.</a:t>
            </a:r>
          </a:p>
          <a:p>
            <a:pPr>
              <a:defRPr/>
            </a:pPr>
            <a:r>
              <a:rPr lang="en-US" dirty="0"/>
              <a:t>             b.    The patella can also dislocate.</a:t>
            </a:r>
          </a:p>
          <a:p>
            <a:pPr>
              <a:defRPr/>
            </a:pPr>
            <a:r>
              <a:rPr lang="en-US" dirty="0"/>
              <a:t>             c.    All the bony elements of the knee can fracture.</a:t>
            </a:r>
          </a:p>
          <a:p>
            <a:pPr>
              <a:defRPr/>
            </a:pPr>
            <a:endParaRPr lang="en-US" dirty="0">
              <a:ea typeface="+mn-ea"/>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71F57C-9057-6F4C-942E-840C98419587}"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7219112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2.    The knee is especially susceptible to ligament injuries, which occur when abnormal bending or twisting forces are applied to the joint.</a:t>
            </a:r>
          </a:p>
          <a:p>
            <a:r>
              <a:rPr lang="en-US" sz="1200" kern="1200" dirty="0">
                <a:solidFill>
                  <a:schemeClr val="tx1"/>
                </a:solidFill>
                <a:effectLst/>
                <a:latin typeface="Times New Roman" pitchFamily="18" charset="0"/>
                <a:ea typeface="MS PGothic" pitchFamily="34" charset="-128"/>
                <a:cs typeface="+mn-cs"/>
              </a:rPr>
              <a:t>       a.   The patient will report pain in the joint and be unable to use the extremity normally.</a:t>
            </a:r>
          </a:p>
          <a:p>
            <a:r>
              <a:rPr lang="en-US" sz="1200" kern="1200" dirty="0">
                <a:solidFill>
                  <a:schemeClr val="tx1"/>
                </a:solidFill>
                <a:effectLst/>
                <a:latin typeface="Times New Roman" pitchFamily="18" charset="0"/>
                <a:ea typeface="MS PGothic" pitchFamily="34" charset="-128"/>
                <a:cs typeface="+mn-cs"/>
              </a:rPr>
              <a:t>       b.   Swelling, bruising, tenderness and fluid in the joint are generally present.  </a:t>
            </a:r>
          </a:p>
          <a:p>
            <a:r>
              <a:rPr lang="en-US" sz="1200" kern="1200" dirty="0">
                <a:solidFill>
                  <a:schemeClr val="tx1"/>
                </a:solidFill>
                <a:effectLst/>
                <a:latin typeface="Times New Roman" pitchFamily="18" charset="0"/>
                <a:ea typeface="MS PGothic" pitchFamily="34" charset="-128"/>
                <a:cs typeface="+mn-cs"/>
              </a:rPr>
              <a:t>3.    You should splint all suspected knee ligament injuries.</a:t>
            </a:r>
          </a:p>
          <a:p>
            <a:r>
              <a:rPr lang="en-US" sz="1200" kern="1200" dirty="0">
                <a:solidFill>
                  <a:schemeClr val="tx1"/>
                </a:solidFill>
                <a:effectLst/>
                <a:latin typeface="Times New Roman" pitchFamily="18" charset="0"/>
                <a:ea typeface="MS PGothic" pitchFamily="34" charset="-128"/>
                <a:cs typeface="+mn-cs"/>
              </a:rPr>
              <a:t>       a.   The splint should extend from the hip joint to the foot, stabilizing the bone above the injured joint and the bone below it.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A variety of splints can be used, including a padded, rigid, long leg splint or two padded board splints.</a:t>
            </a:r>
          </a:p>
          <a:p>
            <a:pPr>
              <a:defRPr/>
            </a:pPr>
            <a:r>
              <a:rPr lang="en-US" dirty="0"/>
              <a:t>	</a:t>
            </a:r>
            <a:endParaRPr lang="en-US" dirty="0">
              <a:ea typeface="+mn-ea"/>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606564-E736-5045-B80F-D3F96FB859CE}" type="slidenum">
              <a:rPr lang="en-US" altLang="en-US" sz="1200"/>
              <a:pPr eaLnBrk="1" hangingPunct="1"/>
              <a:t>93</a:t>
            </a:fld>
            <a:endParaRPr lang="en-US" altLang="en-US" sz="1200" dirty="0"/>
          </a:p>
        </p:txBody>
      </p:sp>
    </p:spTree>
    <p:extLst>
      <p:ext uri="{BB962C8B-B14F-4D97-AF65-F5344CB8AC3E}">
        <p14:creationId xmlns:p14="http://schemas.microsoft.com/office/powerpoint/2010/main" val="6728526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sz="1400" dirty="0">
                <a:latin typeface="Times New Roman"/>
                <a:ea typeface="Times New Roman"/>
              </a:rPr>
              <a:t>M.	  Dislocation of the knee</a:t>
            </a:r>
          </a:p>
          <a:p>
            <a:pPr>
              <a:defRPr/>
            </a:pPr>
            <a:r>
              <a:rPr lang="en-US" dirty="0"/>
              <a:t>        1.    True emergencies that may threaten the limb.</a:t>
            </a:r>
          </a:p>
          <a:p>
            <a:pPr>
              <a:defRPr/>
            </a:pPr>
            <a:r>
              <a:rPr lang="en-US" dirty="0"/>
              <a:t>        2.    When the knee is dislocated, the ligaments that provide support to it may be damaged or torn.</a:t>
            </a:r>
          </a:p>
          <a:p>
            <a:pPr>
              <a:defRPr/>
            </a:pPr>
            <a:r>
              <a:rPr lang="en-US" dirty="0"/>
              <a:t>               a.    Always check the distal circulation carefully before taking any other step.</a:t>
            </a:r>
          </a:p>
          <a:p>
            <a:pPr>
              <a:defRPr/>
            </a:pPr>
            <a:r>
              <a:rPr lang="en-US" dirty="0"/>
              <a:t>        3.    The direction of dislocation refers to the position of the tibia with respect to the femur.</a:t>
            </a:r>
          </a:p>
          <a:p>
            <a:pPr>
              <a:defRPr/>
            </a:pPr>
            <a:r>
              <a:rPr lang="en-US" dirty="0"/>
              <a:t>               a.    Posterior knee dislocations are the most common, occurring in almost half of all cases.</a:t>
            </a:r>
          </a:p>
          <a:p>
            <a:pPr>
              <a:defRPr/>
            </a:pPr>
            <a:r>
              <a:rPr lang="en-US" dirty="0"/>
              <a:t>               b.    Medial dislocations result from a direct blow to the lateral part of the leg.</a:t>
            </a:r>
          </a:p>
          <a:p>
            <a:pPr>
              <a:defRPr/>
            </a:pPr>
            <a:endParaRPr lang="en-US" dirty="0">
              <a:ea typeface="+mn-ea"/>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8103A8-C5CD-534F-B421-6D54C6E08CE6}" type="slidenum">
              <a:rPr lang="en-US" altLang="en-US" sz="1200"/>
              <a:pPr eaLnBrk="1" hangingPunct="1"/>
              <a:t>94</a:t>
            </a:fld>
            <a:endParaRPr lang="en-US" altLang="en-US" sz="1200" dirty="0"/>
          </a:p>
        </p:txBody>
      </p:sp>
    </p:spTree>
    <p:extLst>
      <p:ext uri="{BB962C8B-B14F-4D97-AF65-F5344CB8AC3E}">
        <p14:creationId xmlns:p14="http://schemas.microsoft.com/office/powerpoint/2010/main" val="21325828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Patients will typically complain of pain in the knee and report that the knee “gave out.”</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Complications include limb-threatening popliteal artery disruption, injuries to the nerves, and joint instability.</a:t>
            </a:r>
          </a:p>
          <a:p>
            <a:r>
              <a:rPr lang="en-US" altLang="en-US" dirty="0">
                <a:latin typeface="Times New Roman" charset="0"/>
                <a:ea typeface="MS PGothic" charset="-128"/>
              </a:rPr>
              <a:t>5.    If adequate distal pulses are present, splint the knee in the position in which you found it, and transport the patient promptly.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6.   Medical control may instruct you to attempt to realign a deformed, pulseless limb to reduce compression of the popliteal artery and restore distal circulation.</a:t>
            </a:r>
          </a:p>
          <a:p>
            <a:endParaRPr lang="en-US" altLang="en-US" dirty="0">
              <a:latin typeface="Times New Roman" charset="0"/>
              <a:ea typeface="MS PGothic" charset="-128"/>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7C1D15-E845-4B44-820B-C72CB0AE0CA8}" type="slidenum">
              <a:rPr lang="en-US" altLang="en-US" sz="1200"/>
              <a:pPr eaLnBrk="1" hangingPunct="1"/>
              <a:t>95</a:t>
            </a:fld>
            <a:endParaRPr lang="en-US" altLang="en-US" sz="1200" dirty="0"/>
          </a:p>
        </p:txBody>
      </p:sp>
    </p:spTree>
    <p:extLst>
      <p:ext uri="{BB962C8B-B14F-4D97-AF65-F5344CB8AC3E}">
        <p14:creationId xmlns:p14="http://schemas.microsoft.com/office/powerpoint/2010/main" val="8184797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sz="1400" dirty="0">
                <a:latin typeface="Times New Roman"/>
                <a:ea typeface="Times New Roman"/>
              </a:rPr>
              <a:t>N.	Fractures about the knee</a:t>
            </a:r>
          </a:p>
          <a:p>
            <a:pPr>
              <a:defRPr/>
            </a:pPr>
            <a:r>
              <a:rPr lang="en-US" dirty="0"/>
              <a:t>      1.    May occur at the distal end of the femur, at the proximal end of the tibia, or in the patella.</a:t>
            </a:r>
          </a:p>
          <a:p>
            <a:pPr>
              <a:defRPr/>
            </a:pPr>
            <a:r>
              <a:rPr lang="en-US" dirty="0"/>
              <a:t>      2.    Management of the two types of injuries is as follows:</a:t>
            </a:r>
          </a:p>
          <a:p>
            <a:pPr>
              <a:defRPr/>
            </a:pPr>
            <a:r>
              <a:rPr lang="en-US" dirty="0"/>
              <a:t>             a.    If there is an adequate distal pulse and no significant deformity, splint the limb with the knee straight.</a:t>
            </a:r>
          </a:p>
          <a:p>
            <a:pPr marL="685800" indent="-228600">
              <a:spcBef>
                <a:spcPts val="0"/>
              </a:spcBef>
              <a:spcAft>
                <a:spcPts val="300"/>
              </a:spcAft>
              <a:tabLst>
                <a:tab pos="685800" algn="l"/>
              </a:tabLst>
              <a:defRPr/>
            </a:pPr>
            <a:endParaRPr lang="en-US" dirty="0">
              <a:latin typeface="Times New Roman"/>
              <a:ea typeface="Times New Roman"/>
            </a:endParaRPr>
          </a:p>
          <a:p>
            <a:pPr>
              <a:defRPr/>
            </a:pPr>
            <a:endParaRPr lang="en-US" dirty="0">
              <a:ea typeface="+mn-ea"/>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3DA220-2977-D342-960B-32936C3D495B}"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5566513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a:defRPr/>
            </a:pPr>
            <a:r>
              <a:rPr lang="en-US" dirty="0"/>
              <a:t>b.    If there is an adequate pulse and significant deformity, splint the joint in the position of deformity.</a:t>
            </a:r>
          </a:p>
          <a:p>
            <a:pPr>
              <a:defRPr/>
            </a:pPr>
            <a:r>
              <a:rPr lang="en-US" dirty="0"/>
              <a:t>c.    If the pulse is absent below the level of the injury, suspect possible vascular and nerve damage, and contact medical control.</a:t>
            </a:r>
          </a:p>
          <a:p>
            <a:pPr>
              <a:defRPr/>
            </a:pPr>
            <a:r>
              <a:rPr lang="en-US" dirty="0"/>
              <a:t>d.    Never use a traction splint if you suspect a fractured knee.</a:t>
            </a:r>
          </a:p>
          <a:p>
            <a:pPr>
              <a:defRPr/>
            </a:pPr>
            <a:endParaRPr lang="en-US" dirty="0">
              <a:ea typeface="+mn-ea"/>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F0ACC9-695F-4041-8445-7EF33928069E}"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9929474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b="1" dirty="0">
              <a:ea typeface="+mn-ea"/>
            </a:endParaRPr>
          </a:p>
          <a:p>
            <a:pPr marL="228600" indent="-228600">
              <a:spcBef>
                <a:spcPts val="600"/>
              </a:spcBef>
              <a:spcAft>
                <a:spcPts val="600"/>
              </a:spcAft>
              <a:tabLst>
                <a:tab pos="228600" algn="l"/>
              </a:tabLst>
              <a:defRPr/>
            </a:pPr>
            <a:r>
              <a:rPr lang="en-US" dirty="0">
                <a:latin typeface="Times New Roman"/>
                <a:ea typeface="Times New Roman"/>
              </a:rPr>
              <a:t>O.	 Dislocation of the patella</a:t>
            </a:r>
          </a:p>
          <a:p>
            <a:pPr>
              <a:defRPr/>
            </a:pPr>
            <a:r>
              <a:rPr lang="en-US" dirty="0"/>
              <a:t>       1.    Usually, the dislocated patella displaces to the lateral side.</a:t>
            </a:r>
          </a:p>
          <a:p>
            <a:pPr>
              <a:defRPr/>
            </a:pPr>
            <a:r>
              <a:rPr lang="en-US" dirty="0"/>
              <a:t>       2.    The displacement produces a significant deformity in which the knee is held in a moderately flexed position, and the patella is displaced to the lateral side of the knee.</a:t>
            </a:r>
          </a:p>
          <a:p>
            <a:pPr>
              <a:defRPr/>
            </a:pPr>
            <a:r>
              <a:rPr lang="en-US" dirty="0"/>
              <a:t>       3.    Splint the knee in the position in which you found it.</a:t>
            </a:r>
          </a:p>
          <a:p>
            <a:pPr>
              <a:defRPr/>
            </a:pPr>
            <a:r>
              <a:rPr lang="en-US" dirty="0"/>
              <a:t>              a.    Most often, this is with the knee flexed to a moderate degree.</a:t>
            </a:r>
          </a:p>
          <a:p>
            <a:pPr>
              <a:defRPr/>
            </a:pPr>
            <a:r>
              <a:rPr lang="en-US" dirty="0"/>
              <a:t>              b.    Apply padded board splints to the medial and lateral aspects of the joint, extending from the hip to the ankle.</a:t>
            </a:r>
          </a:p>
          <a:p>
            <a:pPr>
              <a:defRPr/>
            </a:pPr>
            <a:endParaRPr lang="en-US" dirty="0">
              <a:ea typeface="+mn-ea"/>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E1CEC2-BBB7-D142-A737-17589306C88C}" type="slidenum">
              <a:rPr lang="en-US" altLang="en-US" sz="1200"/>
              <a:pPr eaLnBrk="1" hangingPunct="1"/>
              <a:t>98</a:t>
            </a:fld>
            <a:endParaRPr lang="en-US" altLang="en-US" sz="1200" dirty="0"/>
          </a:p>
        </p:txBody>
      </p:sp>
    </p:spTree>
    <p:extLst>
      <p:ext uri="{BB962C8B-B14F-4D97-AF65-F5344CB8AC3E}">
        <p14:creationId xmlns:p14="http://schemas.microsoft.com/office/powerpoint/2010/main" val="11659549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sz="1400" dirty="0">
                <a:latin typeface="Times New Roman"/>
                <a:ea typeface="Times New Roman"/>
              </a:rPr>
              <a:t>P.	 Injuries of the tibia and fibula</a:t>
            </a:r>
          </a:p>
          <a:p>
            <a:pPr>
              <a:defRPr/>
            </a:pPr>
            <a:r>
              <a:rPr lang="en-US" dirty="0"/>
              <a:t>       1.   Fracture of the shaft of the tibia or the fibula may occur at any place between the knee joint and the ankle joint.</a:t>
            </a:r>
          </a:p>
          <a:p>
            <a:pPr>
              <a:defRPr/>
            </a:pPr>
            <a:r>
              <a:rPr lang="en-US" dirty="0"/>
              <a:t>             a.    Often, both bones fracture at the same time.</a:t>
            </a:r>
          </a:p>
          <a:p>
            <a:pPr>
              <a:defRPr/>
            </a:pPr>
            <a:r>
              <a:rPr lang="en-US" dirty="0"/>
              <a:t>             b.    Even a single fracture may result in a severe deformity, with significant angulation or rotation.</a:t>
            </a:r>
          </a:p>
          <a:p>
            <a:pPr>
              <a:defRPr/>
            </a:pPr>
            <a:r>
              <a:rPr lang="en-US" dirty="0"/>
              <a:t>             c.    Open fractures of the tibia are relatively common.</a:t>
            </a:r>
          </a:p>
          <a:p>
            <a:pPr>
              <a:defRPr/>
            </a:pPr>
            <a:r>
              <a:rPr lang="en-US" dirty="0"/>
              <a:t>       2.   These fractures should be stabilized with a padded, rigid long leg splint or an air splint that extends from the foot to the upper thigh.</a:t>
            </a:r>
          </a:p>
          <a:p>
            <a:pPr>
              <a:defRPr/>
            </a:pPr>
            <a:r>
              <a:rPr lang="en-US" dirty="0"/>
              <a:t>             a.    Correct severe deformity before splinting by applying gentle longitudinal traction.</a:t>
            </a:r>
          </a:p>
          <a:p>
            <a:pPr>
              <a:defRPr/>
            </a:pPr>
            <a:r>
              <a:rPr lang="en-US" dirty="0"/>
              <a:t>	</a:t>
            </a:r>
            <a:endParaRPr lang="en-US" dirty="0">
              <a:latin typeface="Times New Roman"/>
              <a:ea typeface="Times New Roman"/>
            </a:endParaRPr>
          </a:p>
          <a:p>
            <a:pPr>
              <a:defRPr/>
            </a:pPr>
            <a:endParaRPr lang="en-US" dirty="0">
              <a:ea typeface="+mn-ea"/>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E586D1-FAD5-1C41-8187-28AB3E879413}" type="slidenum">
              <a:rPr lang="en-US" altLang="en-US" sz="1200"/>
              <a:pPr eaLnBrk="1" hangingPunct="1"/>
              <a:t>99</a:t>
            </a:fld>
            <a:endParaRPr lang="en-US" altLang="en-US" sz="1200" dirty="0"/>
          </a:p>
        </p:txBody>
      </p:sp>
    </p:spTree>
    <p:extLst>
      <p:ext uri="{BB962C8B-B14F-4D97-AF65-F5344CB8AC3E}">
        <p14:creationId xmlns:p14="http://schemas.microsoft.com/office/powerpoint/2010/main" val="4164481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rPr>
              <a:t>Lecture Outline</a:t>
            </a:r>
          </a:p>
          <a:p>
            <a:pPr>
              <a:defRPr/>
            </a:pPr>
            <a:endParaRPr lang="en-US" dirty="0">
              <a:ea typeface="+mn-ea"/>
            </a:endParaRPr>
          </a:p>
          <a:p>
            <a:pPr marL="228600" indent="-228600">
              <a:spcBef>
                <a:spcPts val="600"/>
              </a:spcBef>
              <a:spcAft>
                <a:spcPts val="600"/>
              </a:spcAft>
              <a:tabLst>
                <a:tab pos="228600" algn="l"/>
              </a:tabLst>
              <a:defRPr/>
            </a:pPr>
            <a:r>
              <a:rPr lang="en-US" dirty="0">
                <a:latin typeface="Times New Roman"/>
                <a:ea typeface="Times New Roman"/>
              </a:rPr>
              <a:t>Q.	  Ankle injuries</a:t>
            </a:r>
          </a:p>
          <a:p>
            <a:pPr>
              <a:defRPr/>
            </a:pPr>
            <a:r>
              <a:rPr lang="en-US" dirty="0"/>
              <a:t>        1.    The ankle is a commonly injured joint.</a:t>
            </a:r>
          </a:p>
          <a:p>
            <a:pPr>
              <a:defRPr/>
            </a:pPr>
            <a:r>
              <a:rPr lang="en-US" dirty="0"/>
              <a:t>        2.    Ankle injuries occur in people of all ages and range in severity from a simple sprain to severe fracture-dislocations.</a:t>
            </a:r>
          </a:p>
          <a:p>
            <a:pPr>
              <a:defRPr/>
            </a:pPr>
            <a:r>
              <a:rPr lang="en-US" dirty="0"/>
              <a:t>        3.    Any ankle injury that produces pain, swelling, localized tenderness, or the inability to bear weight must be evaluated by a physician.</a:t>
            </a:r>
          </a:p>
          <a:p>
            <a:pPr>
              <a:defRPr/>
            </a:pPr>
            <a:r>
              <a:rPr lang="en-US" dirty="0"/>
              <a:t>        4.    The most frequent mechanism of ankle injury is twisting, which stretches or tears the supporting ligaments.</a:t>
            </a:r>
          </a:p>
          <a:p>
            <a:pPr>
              <a:defRPr/>
            </a:pPr>
            <a:endParaRPr lang="en-US" dirty="0">
              <a:ea typeface="+mn-ea"/>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91F0EB-1A87-D64E-B2A3-E9966E1D6284}"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59444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32</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dirty="0"/>
              <a:t>Orthopaedic Injuries</a:t>
            </a:r>
            <a:endParaRPr lang="en-US" altLang="en-US" kern="0" dirty="0"/>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Anatomy and Physiology of the </a:t>
            </a:r>
            <a:br>
              <a:rPr lang="en-US" dirty="0"/>
            </a:br>
            <a:r>
              <a:rPr lang="en-US" dirty="0"/>
              <a:t>Musculoskeletal System </a:t>
            </a:r>
            <a:r>
              <a:rPr lang="en-US" sz="2000" b="0" dirty="0"/>
              <a:t>(2 of 5)</a:t>
            </a:r>
            <a:endParaRPr lang="en-US" b="0" dirty="0"/>
          </a:p>
        </p:txBody>
      </p:sp>
      <p:sp>
        <p:nvSpPr>
          <p:cNvPr id="12291" name="Content Placeholder 1"/>
          <p:cNvSpPr>
            <a:spLocks noGrp="1"/>
          </p:cNvSpPr>
          <p:nvPr>
            <p:ph sz="half" idx="1"/>
          </p:nvPr>
        </p:nvSpPr>
        <p:spPr/>
        <p:txBody>
          <a:bodyPr/>
          <a:lstStyle/>
          <a:p>
            <a:pPr>
              <a:spcBef>
                <a:spcPct val="35000"/>
              </a:spcBef>
            </a:pPr>
            <a:r>
              <a:rPr lang="en-US" altLang="en-US" dirty="0"/>
              <a:t>Skeletal muscle attaches to the bones and usually crosses at least one joint.</a:t>
            </a:r>
          </a:p>
          <a:p>
            <a:pPr lvl="1">
              <a:spcBef>
                <a:spcPct val="35000"/>
              </a:spcBef>
            </a:pPr>
            <a:r>
              <a:rPr lang="en-US" altLang="en-US" dirty="0"/>
              <a:t>Also called voluntary muscle </a:t>
            </a:r>
          </a:p>
          <a:p>
            <a:pPr lvl="1">
              <a:spcBef>
                <a:spcPct val="35000"/>
              </a:spcBef>
            </a:pPr>
            <a:r>
              <a:rPr lang="en-US" altLang="en-US" dirty="0"/>
              <a:t>Makes up the largest portion of the body’s muscle mass</a:t>
            </a:r>
          </a:p>
          <a:p>
            <a:endParaRPr lang="en-US" altLang="en-US" dirty="0"/>
          </a:p>
        </p:txBody>
      </p:sp>
      <p:pic>
        <p:nvPicPr>
          <p:cNvPr id="2050" name="Picture 2" descr="A diagram shows the skeletal muscle of the legs. There are peripheral nerves from spinal cord to muscle, artery from heart, and vein to the heart running through the sheath of musc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890" y="1452216"/>
            <a:ext cx="3071812" cy="3481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26562" y="4933604"/>
            <a:ext cx="5511282" cy="923330"/>
          </a:xfrm>
          <a:prstGeom prst="rect">
            <a:avLst/>
          </a:prstGeom>
        </p:spPr>
        <p:txBody>
          <a:bodyPr wrap="square">
            <a:spAutoFit/>
          </a:bodyPr>
          <a:lstStyle/>
          <a:p>
            <a:r>
              <a:rPr lang="en-US" b="1" dirty="0"/>
              <a:t>FIGURE 32-2 </a:t>
            </a:r>
            <a:r>
              <a:rPr lang="en-US" dirty="0"/>
              <a:t>Skeletal muscles are supplied by arteries,</a:t>
            </a:r>
          </a:p>
          <a:p>
            <a:r>
              <a:rPr lang="en-US" dirty="0"/>
              <a:t>veins, and nerves that bring oxygen and nutrients, carry away waste products, and conduct nervous stimuli.</a:t>
            </a:r>
          </a:p>
        </p:txBody>
      </p:sp>
      <p:sp>
        <p:nvSpPr>
          <p:cNvPr id="3" name="Rectangle 2"/>
          <p:cNvSpPr/>
          <p:nvPr/>
        </p:nvSpPr>
        <p:spPr>
          <a:xfrm>
            <a:off x="5726562" y="582775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Ankle Injuries </a:t>
            </a:r>
            <a:r>
              <a:rPr lang="en-US" sz="2000" b="0" dirty="0">
                <a:cs typeface="+mj-cs"/>
              </a:rPr>
              <a:t>(1 of 2)</a:t>
            </a:r>
          </a:p>
        </p:txBody>
      </p:sp>
      <p:sp>
        <p:nvSpPr>
          <p:cNvPr id="107523" name="Rectangle 3"/>
          <p:cNvSpPr>
            <a:spLocks noGrp="1" noChangeArrowheads="1"/>
          </p:cNvSpPr>
          <p:nvPr>
            <p:ph type="body" idx="1"/>
          </p:nvPr>
        </p:nvSpPr>
        <p:spPr/>
        <p:txBody>
          <a:bodyPr rIns="228600"/>
          <a:lstStyle/>
          <a:p>
            <a:pPr>
              <a:spcBef>
                <a:spcPct val="35000"/>
              </a:spcBef>
            </a:pPr>
            <a:r>
              <a:rPr lang="en-US" altLang="en-US" dirty="0"/>
              <a:t>The ankle is a commonly injured joint.</a:t>
            </a:r>
          </a:p>
          <a:p>
            <a:pPr lvl="1">
              <a:spcBef>
                <a:spcPct val="35000"/>
              </a:spcBef>
            </a:pPr>
            <a:r>
              <a:rPr lang="en-US" altLang="en-US" dirty="0"/>
              <a:t>Range from a simple sprains to severe fracture-dislocations</a:t>
            </a:r>
          </a:p>
          <a:p>
            <a:pPr>
              <a:spcBef>
                <a:spcPct val="35000"/>
              </a:spcBef>
            </a:pPr>
            <a:r>
              <a:rPr lang="en-US" altLang="en-US" dirty="0"/>
              <a:t>Any ankle injury that produces pain, swelling, localized tenderness, or the inability to bear weight must be evaluated by a physician.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Ankle Injuries </a:t>
            </a:r>
            <a:r>
              <a:rPr lang="en-US" sz="2000" b="0" dirty="0">
                <a:cs typeface="+mj-cs"/>
              </a:rPr>
              <a:t>(2 of 2)</a:t>
            </a:r>
          </a:p>
        </p:txBody>
      </p:sp>
      <p:sp>
        <p:nvSpPr>
          <p:cNvPr id="108547" name="Rectangle 3"/>
          <p:cNvSpPr>
            <a:spLocks noGrp="1" noChangeArrowheads="1"/>
          </p:cNvSpPr>
          <p:nvPr>
            <p:ph idx="1"/>
          </p:nvPr>
        </p:nvSpPr>
        <p:spPr/>
        <p:txBody>
          <a:bodyPr rIns="228600"/>
          <a:lstStyle/>
          <a:p>
            <a:pPr>
              <a:spcBef>
                <a:spcPct val="35000"/>
              </a:spcBef>
            </a:pPr>
            <a:r>
              <a:rPr lang="en-US" altLang="en-US" dirty="0"/>
              <a:t>Management</a:t>
            </a:r>
          </a:p>
          <a:p>
            <a:pPr lvl="1">
              <a:spcBef>
                <a:spcPct val="35000"/>
              </a:spcBef>
            </a:pPr>
            <a:r>
              <a:rPr lang="en-US" altLang="en-US" dirty="0"/>
              <a:t>Dress all open wounds.</a:t>
            </a:r>
          </a:p>
          <a:p>
            <a:pPr lvl="1">
              <a:spcBef>
                <a:spcPct val="35000"/>
              </a:spcBef>
            </a:pPr>
            <a:r>
              <a:rPr lang="en-US" altLang="en-US" dirty="0"/>
              <a:t>Assess distal neurovascular function.</a:t>
            </a:r>
          </a:p>
          <a:p>
            <a:pPr lvl="1">
              <a:spcBef>
                <a:spcPct val="35000"/>
              </a:spcBef>
            </a:pPr>
            <a:r>
              <a:rPr lang="en-US" altLang="en-US" dirty="0"/>
              <a:t>Correct any gross deformity by applying traction.</a:t>
            </a:r>
          </a:p>
          <a:p>
            <a:pPr lvl="1">
              <a:spcBef>
                <a:spcPct val="35000"/>
              </a:spcBef>
            </a:pPr>
            <a:r>
              <a:rPr lang="en-US" altLang="en-US" dirty="0"/>
              <a:t>Before releasing traction, apply a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Foot Injuries </a:t>
            </a:r>
            <a:r>
              <a:rPr lang="en-US" sz="2000" b="0" dirty="0">
                <a:cs typeface="+mj-cs"/>
              </a:rPr>
              <a:t>(1 of 2)</a:t>
            </a:r>
          </a:p>
        </p:txBody>
      </p:sp>
      <p:sp>
        <p:nvSpPr>
          <p:cNvPr id="109571" name="Rectangle 3"/>
          <p:cNvSpPr>
            <a:spLocks noGrp="1" noChangeArrowheads="1"/>
          </p:cNvSpPr>
          <p:nvPr>
            <p:ph type="body" idx="1"/>
          </p:nvPr>
        </p:nvSpPr>
        <p:spPr>
          <a:xfrm>
            <a:off x="914400" y="1447800"/>
            <a:ext cx="5892800" cy="4800600"/>
          </a:xfrm>
        </p:spPr>
        <p:txBody>
          <a:bodyPr rIns="228600"/>
          <a:lstStyle/>
          <a:p>
            <a:pPr>
              <a:spcBef>
                <a:spcPct val="35000"/>
              </a:spcBef>
            </a:pPr>
            <a:r>
              <a:rPr lang="en-US" altLang="en-US" dirty="0"/>
              <a:t>Can result in the dislocation or fracture of one or more of the tarsals, metatarsals, or phalanges of the toes</a:t>
            </a:r>
          </a:p>
          <a:p>
            <a:pPr>
              <a:spcBef>
                <a:spcPct val="35000"/>
              </a:spcBef>
            </a:pPr>
            <a:r>
              <a:rPr lang="en-US" altLang="en-US" dirty="0"/>
              <a:t>Frequently, the force of injury is transmitted up the legs to the spine.</a:t>
            </a:r>
          </a:p>
        </p:txBody>
      </p:sp>
      <p:pic>
        <p:nvPicPr>
          <p:cNvPr id="17410" name="Picture 2" descr="A person is shown jumping down, onto the ground, from a wall. The force of the fall travels up the leg and results in a fracture of the lumbar spine. An inset image shows a magnified view of the fra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42" y="1345658"/>
            <a:ext cx="2901950" cy="41576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43568" y="5518767"/>
            <a:ext cx="4797977" cy="923330"/>
          </a:xfrm>
          <a:prstGeom prst="rect">
            <a:avLst/>
          </a:prstGeom>
        </p:spPr>
        <p:txBody>
          <a:bodyPr wrap="square">
            <a:spAutoFit/>
          </a:bodyPr>
          <a:lstStyle/>
          <a:p>
            <a:r>
              <a:rPr lang="en-US" b="1" dirty="0"/>
              <a:t>FIGURE 32-51 </a:t>
            </a:r>
            <a:r>
              <a:rPr lang="en-US" dirty="0"/>
              <a:t>After a fall, the force of injury is transmitted up the legs to the spine, sometimes resulting in a fracture of the lumbar spine.</a:t>
            </a:r>
          </a:p>
        </p:txBody>
      </p:sp>
      <p:sp>
        <p:nvSpPr>
          <p:cNvPr id="3" name="Rectangle 2"/>
          <p:cNvSpPr/>
          <p:nvPr/>
        </p:nvSpPr>
        <p:spPr>
          <a:xfrm>
            <a:off x="6843568" y="641005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nSpc>
                <a:spcPct val="85000"/>
              </a:lnSpc>
              <a:defRPr/>
            </a:pPr>
            <a:r>
              <a:rPr lang="en-US" dirty="0">
                <a:cs typeface="+mj-cs"/>
              </a:rPr>
              <a:t>Foot Injuries </a:t>
            </a:r>
            <a:r>
              <a:rPr lang="en-US" sz="2000" b="0" dirty="0">
                <a:cs typeface="+mj-cs"/>
              </a:rPr>
              <a:t>(2 of 2)</a:t>
            </a:r>
          </a:p>
        </p:txBody>
      </p:sp>
      <p:sp>
        <p:nvSpPr>
          <p:cNvPr id="110595" name="Rectangle 3"/>
          <p:cNvSpPr>
            <a:spLocks noGrp="1" noChangeArrowheads="1"/>
          </p:cNvSpPr>
          <p:nvPr>
            <p:ph type="body" idx="1"/>
          </p:nvPr>
        </p:nvSpPr>
        <p:spPr>
          <a:xfrm>
            <a:off x="925830" y="1490870"/>
            <a:ext cx="9628959" cy="4699047"/>
          </a:xfrm>
        </p:spPr>
        <p:txBody>
          <a:bodyPr rIns="228600"/>
          <a:lstStyle/>
          <a:p>
            <a:pPr>
              <a:spcBef>
                <a:spcPct val="35000"/>
              </a:spcBef>
            </a:pPr>
            <a:r>
              <a:rPr lang="en-US" altLang="en-US" dirty="0"/>
              <a:t>If you suspect a foot dislocation, assess for pulses and motor and sensory functions.</a:t>
            </a:r>
          </a:p>
          <a:p>
            <a:pPr>
              <a:spcBef>
                <a:spcPct val="35000"/>
              </a:spcBef>
            </a:pPr>
            <a:r>
              <a:rPr lang="en-US" altLang="en-US" dirty="0"/>
              <a:t>Associated with significant swelling but rarely with gross deformity</a:t>
            </a:r>
          </a:p>
          <a:p>
            <a:pPr>
              <a:spcBef>
                <a:spcPct val="35000"/>
              </a:spcBef>
            </a:pPr>
            <a:r>
              <a:rPr lang="en-US" altLang="en-US" dirty="0"/>
              <a:t>To splint the foot, apply a rigid padded board splint, an air splint, or a pillow splint.</a:t>
            </a:r>
          </a:p>
          <a:p>
            <a:pPr lvl="1">
              <a:spcBef>
                <a:spcPct val="35000"/>
              </a:spcBef>
            </a:pPr>
            <a:r>
              <a:rPr lang="en-US" altLang="en-US" dirty="0"/>
              <a:t>Leave the toes exposed.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nSpc>
                <a:spcPct val="85000"/>
              </a:lnSpc>
              <a:defRPr/>
            </a:pPr>
            <a:r>
              <a:rPr lang="en-US" dirty="0">
                <a:cs typeface="+mj-cs"/>
              </a:rPr>
              <a:t>Strains and Sprains</a:t>
            </a:r>
            <a:endParaRPr lang="en-US" sz="2800" b="0" dirty="0">
              <a:cs typeface="+mj-cs"/>
            </a:endParaRPr>
          </a:p>
        </p:txBody>
      </p:sp>
      <p:sp>
        <p:nvSpPr>
          <p:cNvPr id="111619" name="Rectangle 3"/>
          <p:cNvSpPr>
            <a:spLocks noGrp="1" noChangeArrowheads="1"/>
          </p:cNvSpPr>
          <p:nvPr>
            <p:ph type="body" idx="1"/>
          </p:nvPr>
        </p:nvSpPr>
        <p:spPr/>
        <p:txBody>
          <a:bodyPr rIns="228600"/>
          <a:lstStyle/>
          <a:p>
            <a:pPr>
              <a:spcBef>
                <a:spcPct val="35000"/>
              </a:spcBef>
            </a:pPr>
            <a:r>
              <a:rPr lang="en-US" altLang="en-US" dirty="0"/>
              <a:t>General treatment is similar to that of fractures </a:t>
            </a:r>
          </a:p>
          <a:p>
            <a:pPr>
              <a:spcBef>
                <a:spcPct val="35000"/>
              </a:spcBef>
            </a:pPr>
            <a:r>
              <a:rPr lang="en-US" altLang="en-US" dirty="0"/>
              <a:t>RICES</a:t>
            </a:r>
          </a:p>
          <a:p>
            <a:pPr lvl="1">
              <a:spcBef>
                <a:spcPct val="35000"/>
              </a:spcBef>
            </a:pPr>
            <a:r>
              <a:rPr lang="en-US" altLang="en-US" dirty="0"/>
              <a:t>Rest</a:t>
            </a:r>
          </a:p>
          <a:p>
            <a:pPr lvl="1">
              <a:spcBef>
                <a:spcPct val="35000"/>
              </a:spcBef>
            </a:pPr>
            <a:r>
              <a:rPr lang="en-US" altLang="en-US" dirty="0"/>
              <a:t>Ice</a:t>
            </a:r>
          </a:p>
          <a:p>
            <a:pPr lvl="1">
              <a:spcBef>
                <a:spcPct val="35000"/>
              </a:spcBef>
            </a:pPr>
            <a:r>
              <a:rPr lang="en-US" altLang="en-US" dirty="0"/>
              <a:t>Compression</a:t>
            </a:r>
          </a:p>
          <a:p>
            <a:pPr lvl="1">
              <a:spcBef>
                <a:spcPct val="35000"/>
              </a:spcBef>
            </a:pPr>
            <a:r>
              <a:rPr lang="en-US" altLang="en-US" dirty="0"/>
              <a:t>Elevation</a:t>
            </a:r>
          </a:p>
          <a:p>
            <a:pPr lvl="1">
              <a:spcBef>
                <a:spcPct val="35000"/>
              </a:spcBef>
            </a:pPr>
            <a:r>
              <a:rPr lang="en-US" altLang="en-US" dirty="0"/>
              <a:t>Splinting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a:cs typeface="+mj-cs"/>
              </a:rPr>
              <a:t>Amputations </a:t>
            </a:r>
            <a:r>
              <a:rPr lang="en-US" sz="2000" b="0" dirty="0">
                <a:cs typeface="+mj-cs"/>
              </a:rPr>
              <a:t>(1 of 2)</a:t>
            </a:r>
          </a:p>
        </p:txBody>
      </p:sp>
      <p:sp>
        <p:nvSpPr>
          <p:cNvPr id="112643" name="Rectangle 3"/>
          <p:cNvSpPr>
            <a:spLocks noGrp="1" noChangeArrowheads="1"/>
          </p:cNvSpPr>
          <p:nvPr>
            <p:ph type="body" idx="1"/>
          </p:nvPr>
        </p:nvSpPr>
        <p:spPr/>
        <p:txBody>
          <a:bodyPr rIns="228600"/>
          <a:lstStyle/>
          <a:p>
            <a:pPr>
              <a:spcBef>
                <a:spcPct val="35000"/>
              </a:spcBef>
            </a:pPr>
            <a:r>
              <a:rPr lang="en-US" altLang="en-US" dirty="0"/>
              <a:t>Surgeons can occasionally reattach amputated parts.</a:t>
            </a:r>
          </a:p>
          <a:p>
            <a:pPr>
              <a:spcBef>
                <a:spcPct val="35000"/>
              </a:spcBef>
            </a:pPr>
            <a:r>
              <a:rPr lang="en-US" altLang="en-US" dirty="0"/>
              <a:t>Make sure to immobilize the part with bulky compression dressings.</a:t>
            </a:r>
          </a:p>
          <a:p>
            <a:pPr lvl="1">
              <a:spcBef>
                <a:spcPct val="35000"/>
              </a:spcBef>
            </a:pPr>
            <a:r>
              <a:rPr lang="en-US" altLang="en-US" dirty="0"/>
              <a:t>Do not sever any partial amputations.</a:t>
            </a:r>
          </a:p>
          <a:p>
            <a:pPr lvl="1">
              <a:spcBef>
                <a:spcPct val="35000"/>
              </a:spcBef>
            </a:pPr>
            <a:r>
              <a:rPr lang="en-US" altLang="en-US" dirty="0"/>
              <a:t>Control any bleeding from the stump.</a:t>
            </a:r>
          </a:p>
          <a:p>
            <a:pPr lvl="1">
              <a:spcBef>
                <a:spcPct val="35000"/>
              </a:spcBef>
            </a:pPr>
            <a:r>
              <a:rPr lang="en-US" altLang="en-US" dirty="0"/>
              <a:t>If bleeding is severe, quickly apply a tourniquet.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a:cs typeface="+mj-cs"/>
              </a:rPr>
              <a:t>Amputations </a:t>
            </a:r>
            <a:r>
              <a:rPr lang="en-US" sz="2000" b="0" dirty="0">
                <a:cs typeface="+mj-cs"/>
              </a:rPr>
              <a:t>(2 of 2)</a:t>
            </a:r>
          </a:p>
        </p:txBody>
      </p:sp>
      <p:sp>
        <p:nvSpPr>
          <p:cNvPr id="113667" name="Rectangle 3"/>
          <p:cNvSpPr>
            <a:spLocks noGrp="1" noChangeArrowheads="1"/>
          </p:cNvSpPr>
          <p:nvPr>
            <p:ph type="body" idx="1"/>
          </p:nvPr>
        </p:nvSpPr>
        <p:spPr/>
        <p:txBody>
          <a:bodyPr rIns="228600"/>
          <a:lstStyle/>
          <a:p>
            <a:pPr>
              <a:spcBef>
                <a:spcPct val="35000"/>
              </a:spcBef>
            </a:pPr>
            <a:r>
              <a:rPr lang="en-US" altLang="en-US" dirty="0"/>
              <a:t>With a complete amputation, wrap the clean part in a sterile dressing, and place it in a plastic bag.</a:t>
            </a:r>
          </a:p>
          <a:p>
            <a:pPr lvl="1">
              <a:spcBef>
                <a:spcPct val="35000"/>
              </a:spcBef>
            </a:pPr>
            <a:r>
              <a:rPr lang="en-US" altLang="en-US" dirty="0"/>
              <a:t>Follow local protocols regarding how to preserve amputated parts. </a:t>
            </a:r>
          </a:p>
          <a:p>
            <a:pPr lvl="1">
              <a:spcBef>
                <a:spcPct val="35000"/>
              </a:spcBef>
            </a:pPr>
            <a:r>
              <a:rPr lang="en-US" altLang="en-US" dirty="0"/>
              <a:t>Put the bag in a cool container filled with ice.</a:t>
            </a:r>
          </a:p>
          <a:p>
            <a:pPr lvl="1">
              <a:spcBef>
                <a:spcPct val="35000"/>
              </a:spcBef>
            </a:pPr>
            <a:r>
              <a:rPr lang="en-US" altLang="en-US" dirty="0"/>
              <a:t>The goal is to keep the part cool without allowing it to freeze or develop frostbite.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Compartment Syndrome </a:t>
            </a:r>
            <a:r>
              <a:rPr lang="en-US" sz="2000" b="0" dirty="0">
                <a:cs typeface="+mj-cs"/>
              </a:rPr>
              <a:t>(1 of 3)</a:t>
            </a:r>
          </a:p>
        </p:txBody>
      </p:sp>
      <p:sp>
        <p:nvSpPr>
          <p:cNvPr id="114691" name="Rectangle 3"/>
          <p:cNvSpPr>
            <a:spLocks noGrp="1" noChangeArrowheads="1"/>
          </p:cNvSpPr>
          <p:nvPr>
            <p:ph type="body" idx="1"/>
          </p:nvPr>
        </p:nvSpPr>
        <p:spPr/>
        <p:txBody>
          <a:bodyPr rIns="228600"/>
          <a:lstStyle/>
          <a:p>
            <a:pPr>
              <a:spcBef>
                <a:spcPct val="35000"/>
              </a:spcBef>
            </a:pPr>
            <a:r>
              <a:rPr lang="en-US" altLang="en-US" dirty="0"/>
              <a:t>Most often occurs with a fractured tibia or forearm of children</a:t>
            </a:r>
          </a:p>
          <a:p>
            <a:pPr>
              <a:spcBef>
                <a:spcPct val="35000"/>
              </a:spcBef>
            </a:pPr>
            <a:r>
              <a:rPr lang="en-US" altLang="en-US" dirty="0"/>
              <a:t>Typically develops within 6 to 12 hours after injury, as a result of:</a:t>
            </a:r>
          </a:p>
          <a:p>
            <a:pPr lvl="1">
              <a:spcBef>
                <a:spcPct val="35000"/>
              </a:spcBef>
            </a:pPr>
            <a:r>
              <a:rPr lang="en-US" altLang="en-US" dirty="0"/>
              <a:t>Excessive bleeding</a:t>
            </a:r>
          </a:p>
          <a:p>
            <a:pPr lvl="1">
              <a:spcBef>
                <a:spcPct val="35000"/>
              </a:spcBef>
            </a:pPr>
            <a:r>
              <a:rPr lang="en-US" altLang="en-US" dirty="0"/>
              <a:t>A severely crushed extremity</a:t>
            </a:r>
          </a:p>
          <a:p>
            <a:pPr lvl="1">
              <a:spcBef>
                <a:spcPct val="35000"/>
              </a:spcBef>
            </a:pPr>
            <a:r>
              <a:rPr lang="en-US" altLang="en-US" dirty="0"/>
              <a:t>The rapid return of blood to an ischemic limb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Compartment Syndrome </a:t>
            </a:r>
            <a:r>
              <a:rPr lang="en-US" sz="2000" b="0" dirty="0">
                <a:cs typeface="+mj-cs"/>
              </a:rPr>
              <a:t>(2 of 3)</a:t>
            </a:r>
          </a:p>
        </p:txBody>
      </p:sp>
      <p:sp>
        <p:nvSpPr>
          <p:cNvPr id="115715" name="Rectangle 3"/>
          <p:cNvSpPr>
            <a:spLocks noGrp="1" noChangeArrowheads="1"/>
          </p:cNvSpPr>
          <p:nvPr>
            <p:ph type="body" idx="1"/>
          </p:nvPr>
        </p:nvSpPr>
        <p:spPr/>
        <p:txBody>
          <a:bodyPr rIns="228600"/>
          <a:lstStyle/>
          <a:p>
            <a:pPr>
              <a:spcBef>
                <a:spcPct val="35000"/>
              </a:spcBef>
            </a:pPr>
            <a:r>
              <a:rPr lang="en-US" altLang="en-US" dirty="0"/>
              <a:t>Characterized by:</a:t>
            </a:r>
          </a:p>
          <a:p>
            <a:pPr lvl="1">
              <a:spcBef>
                <a:spcPct val="35000"/>
              </a:spcBef>
            </a:pPr>
            <a:r>
              <a:rPr lang="en-US" altLang="en-US" dirty="0"/>
              <a:t>Pain that is out of proportion to the injury</a:t>
            </a:r>
          </a:p>
          <a:p>
            <a:pPr lvl="1">
              <a:spcBef>
                <a:spcPct val="35000"/>
              </a:spcBef>
            </a:pPr>
            <a:r>
              <a:rPr lang="en-US" altLang="en-US" dirty="0"/>
              <a:t>Pain on passive stretching of muscles within the compartment</a:t>
            </a:r>
          </a:p>
          <a:p>
            <a:pPr lvl="1">
              <a:spcBef>
                <a:spcPct val="35000"/>
              </a:spcBef>
            </a:pPr>
            <a:r>
              <a:rPr lang="en-US" altLang="en-US" dirty="0"/>
              <a:t>Pallor</a:t>
            </a:r>
          </a:p>
          <a:p>
            <a:pPr lvl="1">
              <a:spcBef>
                <a:spcPct val="35000"/>
              </a:spcBef>
            </a:pPr>
            <a:r>
              <a:rPr lang="en-US" altLang="en-US" dirty="0"/>
              <a:t>Decreased sensation</a:t>
            </a:r>
          </a:p>
          <a:p>
            <a:pPr lvl="1">
              <a:spcBef>
                <a:spcPct val="35000"/>
              </a:spcBef>
            </a:pPr>
            <a:r>
              <a:rPr lang="en-US" altLang="en-US" dirty="0"/>
              <a:t>Decreased power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nSpc>
                <a:spcPct val="85000"/>
              </a:lnSpc>
              <a:defRPr/>
            </a:pPr>
            <a:r>
              <a:rPr lang="en-US" dirty="0">
                <a:cs typeface="+mj-cs"/>
              </a:rPr>
              <a:t>Compartment Syndrome </a:t>
            </a:r>
            <a:r>
              <a:rPr lang="en-US" sz="2000" b="0" dirty="0">
                <a:cs typeface="+mj-cs"/>
              </a:rPr>
              <a:t>(3 of 3)</a:t>
            </a:r>
          </a:p>
        </p:txBody>
      </p:sp>
      <p:sp>
        <p:nvSpPr>
          <p:cNvPr id="117763" name="Rectangle 3"/>
          <p:cNvSpPr>
            <a:spLocks noGrp="1" noChangeArrowheads="1"/>
          </p:cNvSpPr>
          <p:nvPr>
            <p:ph type="body" idx="1"/>
          </p:nvPr>
        </p:nvSpPr>
        <p:spPr/>
        <p:txBody>
          <a:bodyPr rIns="228600"/>
          <a:lstStyle/>
          <a:p>
            <a:pPr>
              <a:spcBef>
                <a:spcPct val="35000"/>
              </a:spcBef>
            </a:pPr>
            <a:r>
              <a:rPr lang="en-US" altLang="en-US" dirty="0"/>
              <a:t>If you suspect the patient has compartment syndrome:</a:t>
            </a:r>
          </a:p>
          <a:p>
            <a:pPr lvl="1">
              <a:spcBef>
                <a:spcPct val="35000"/>
              </a:spcBef>
            </a:pPr>
            <a:r>
              <a:rPr lang="en-US" altLang="en-US" dirty="0"/>
              <a:t>Splint the affected limb, keeping it at the level of the heart</a:t>
            </a:r>
          </a:p>
          <a:p>
            <a:pPr lvl="1">
              <a:spcBef>
                <a:spcPct val="35000"/>
              </a:spcBef>
            </a:pPr>
            <a:r>
              <a:rPr lang="en-US" altLang="en-US" dirty="0"/>
              <a:t>Transport immediately.</a:t>
            </a:r>
          </a:p>
          <a:p>
            <a:pPr lvl="1">
              <a:spcBef>
                <a:spcPct val="35000"/>
              </a:spcBef>
            </a:pPr>
            <a:r>
              <a:rPr lang="en-US" altLang="en-US" dirty="0"/>
              <a:t>Reassess neurovascular status frequently during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type="body" idx="1"/>
          </p:nvPr>
        </p:nvSpPr>
        <p:spPr>
          <a:xfrm>
            <a:off x="1016000" y="1524000"/>
            <a:ext cx="10261600" cy="4800600"/>
          </a:xfrm>
        </p:spPr>
        <p:txBody>
          <a:bodyPr rIns="228600"/>
          <a:lstStyle/>
          <a:p>
            <a:pPr>
              <a:spcBef>
                <a:spcPct val="35000"/>
              </a:spcBef>
            </a:pPr>
            <a:r>
              <a:rPr lang="en-US" altLang="en-US" dirty="0"/>
              <a:t>All skeletal muscles are supplied with arteries, veins, and nerves.</a:t>
            </a:r>
          </a:p>
          <a:p>
            <a:pPr>
              <a:spcBef>
                <a:spcPct val="35000"/>
              </a:spcBef>
            </a:pPr>
            <a:r>
              <a:rPr lang="en-US" altLang="en-US" dirty="0"/>
              <a:t>Skeletal muscle tissue is directly attached to the bone by tendons.</a:t>
            </a:r>
          </a:p>
        </p:txBody>
      </p:sp>
      <p:sp>
        <p:nvSpPr>
          <p:cNvPr id="2" name="Title 1"/>
          <p:cNvSpPr>
            <a:spLocks noGrp="1"/>
          </p:cNvSpPr>
          <p:nvPr>
            <p:ph type="title"/>
          </p:nvPr>
        </p:nvSpPr>
        <p:spPr/>
        <p:txBody>
          <a:bodyPr/>
          <a:lstStyle/>
          <a:p>
            <a:r>
              <a:rPr lang="en-US" dirty="0"/>
              <a:t>Anatomy and Physiology of the </a:t>
            </a:r>
            <a:br>
              <a:rPr lang="en-US" dirty="0"/>
            </a:br>
            <a:r>
              <a:rPr lang="en-US" dirty="0"/>
              <a:t>Musculoskeletal System </a:t>
            </a:r>
            <a:r>
              <a:rPr lang="en-US" sz="2000" b="0" dirty="0"/>
              <a:t>(3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Skeletal muscle is also referred to as:</a:t>
            </a:r>
          </a:p>
          <a:p>
            <a:pPr marL="1016000" lvl="1" indent="-444500">
              <a:spcBef>
                <a:spcPct val="35000"/>
              </a:spcBef>
              <a:buFontTx/>
              <a:buAutoNum type="alphaUcPeriod"/>
            </a:pPr>
            <a:r>
              <a:rPr lang="en-US" altLang="en-US" dirty="0"/>
              <a:t>smooth muscle.</a:t>
            </a:r>
          </a:p>
          <a:p>
            <a:pPr marL="1016000" lvl="1" indent="-444500">
              <a:spcBef>
                <a:spcPct val="35000"/>
              </a:spcBef>
              <a:buFontTx/>
              <a:buAutoNum type="alphaUcPeriod"/>
            </a:pPr>
            <a:r>
              <a:rPr lang="en-US" altLang="en-US" dirty="0"/>
              <a:t>striated muscle.</a:t>
            </a:r>
          </a:p>
          <a:p>
            <a:pPr marL="1016000" lvl="1" indent="-444500">
              <a:spcBef>
                <a:spcPct val="35000"/>
              </a:spcBef>
              <a:buFontTx/>
              <a:buAutoNum type="alphaUcPeriod"/>
            </a:pPr>
            <a:r>
              <a:rPr lang="en-US" altLang="en-US" dirty="0"/>
              <a:t>autonomic muscle.</a:t>
            </a:r>
          </a:p>
          <a:p>
            <a:pPr marL="1016000" lvl="1" indent="-444500">
              <a:spcBef>
                <a:spcPct val="35000"/>
              </a:spcBef>
              <a:buFontTx/>
              <a:buAutoNum type="alphaUcPeriod"/>
            </a:pPr>
            <a:r>
              <a:rPr lang="en-US" altLang="en-US" dirty="0"/>
              <a:t>involuntary muscle.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981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Skeletal muscle, also called striated muscle because of its characteristic stripes (striations), attaches to the bones and usually crosses at least one joint, forming the major muscle mass of the body. This type of muscle is also called voluntary muscle because it is under direct voluntary control of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2083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Skeletal muscle is also referred to as:</a:t>
            </a:r>
          </a:p>
          <a:p>
            <a:pPr marL="1016000" lvl="1" indent="-444500">
              <a:spcBef>
                <a:spcPct val="35000"/>
              </a:spcBef>
              <a:buFontTx/>
              <a:buAutoNum type="alphaUcPeriod"/>
            </a:pPr>
            <a:r>
              <a:rPr lang="en-US" altLang="en-US" dirty="0"/>
              <a:t>smooth muscle.</a:t>
            </a:r>
            <a:br>
              <a:rPr lang="en-US" altLang="en-US" dirty="0"/>
            </a:br>
            <a:r>
              <a:rPr lang="en-US" altLang="en-US" b="1" dirty="0"/>
              <a:t>Rationale: </a:t>
            </a:r>
            <a:r>
              <a:rPr lang="en-US" altLang="en-US" dirty="0">
                <a:solidFill>
                  <a:srgbClr val="F37021"/>
                </a:solidFill>
              </a:rPr>
              <a:t>This is found in the walls of most tubular structures, internal organs, and the cardiovascular system.</a:t>
            </a:r>
          </a:p>
          <a:p>
            <a:pPr marL="1016000" lvl="1" indent="-444500">
              <a:spcBef>
                <a:spcPct val="35000"/>
              </a:spcBef>
              <a:buFontTx/>
              <a:buAutoNum type="alphaUcPeriod"/>
            </a:pPr>
            <a:r>
              <a:rPr lang="en-US" altLang="en-US" dirty="0"/>
              <a:t>striated muscle.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autonomic muscle.</a:t>
            </a:r>
            <a:br>
              <a:rPr lang="en-US" altLang="en-US" dirty="0"/>
            </a:br>
            <a:r>
              <a:rPr lang="en-US" altLang="en-US" b="1" dirty="0"/>
              <a:t>Rationale: </a:t>
            </a:r>
            <a:r>
              <a:rPr lang="en-US" altLang="en-US" dirty="0">
                <a:solidFill>
                  <a:srgbClr val="F37021"/>
                </a:solidFill>
              </a:rPr>
              <a:t>This is not a term associated with the muscles.</a:t>
            </a:r>
          </a:p>
          <a:p>
            <a:pPr marL="1016000" lvl="1" indent="-444500">
              <a:spcBef>
                <a:spcPct val="35000"/>
              </a:spcBef>
              <a:buFontTx/>
              <a:buAutoNum type="alphaUcPeriod" startAt="3"/>
            </a:pPr>
            <a:r>
              <a:rPr lang="en-US" altLang="en-US" dirty="0"/>
              <a:t>involuntary muscle.</a:t>
            </a:r>
            <a:br>
              <a:rPr lang="en-US" altLang="en-US" dirty="0"/>
            </a:br>
            <a:r>
              <a:rPr lang="en-US" altLang="en-US" b="1" dirty="0"/>
              <a:t>Rationale: </a:t>
            </a:r>
            <a:r>
              <a:rPr lang="en-US" altLang="en-US" dirty="0">
                <a:solidFill>
                  <a:srgbClr val="F37021"/>
                </a:solidFill>
              </a:rPr>
              <a:t>Involuntary muscle is also called smooth muscle. It is not under voluntary control of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You respond to a soccer game for a 16-year-old male with severe ankle pain. When you deliver him to the hospital, the physician tells you that he suspects a sprain. This means that: </a:t>
            </a:r>
          </a:p>
          <a:p>
            <a:pPr marL="1016000" lvl="1" indent="-444500">
              <a:spcBef>
                <a:spcPct val="20000"/>
              </a:spcBef>
              <a:buFontTx/>
              <a:buAutoNum type="alphaUcPeriod"/>
            </a:pPr>
            <a:r>
              <a:rPr lang="en-US" altLang="en-US" dirty="0"/>
              <a:t>there is a disruption of the joint and the bone ends are no longer in contact.</a:t>
            </a:r>
          </a:p>
          <a:p>
            <a:pPr marL="1016000" lvl="1" indent="-444500">
              <a:spcBef>
                <a:spcPct val="20000"/>
              </a:spcBef>
              <a:buFontTx/>
              <a:buAutoNum type="alphaUcPeriod"/>
            </a:pPr>
            <a:r>
              <a:rPr lang="en-US" altLang="en-US" dirty="0"/>
              <a:t>the patient has an incomplete fracture that passes only partway through the bone.</a:t>
            </a:r>
          </a:p>
          <a:p>
            <a:pPr marL="1016000" lvl="1" indent="-444500">
              <a:spcBef>
                <a:spcPct val="20000"/>
              </a:spcBef>
              <a:buFontTx/>
              <a:buAutoNum type="alphaUcPeriod"/>
            </a:pPr>
            <a:r>
              <a:rPr lang="en-US" altLang="en-US" dirty="0"/>
              <a:t>stretching or tearing of the ligaments with partial or temporary dislocation of the bone ends has occurred. </a:t>
            </a:r>
          </a:p>
          <a:p>
            <a:pPr marL="1016000" lvl="1" indent="-444500">
              <a:spcBef>
                <a:spcPct val="20000"/>
              </a:spcBef>
              <a:buFontTx/>
              <a:buAutoNum type="alphaUcPeriod"/>
            </a:pPr>
            <a:r>
              <a:rPr lang="en-US" altLang="en-US" dirty="0"/>
              <a:t>the muscles of the ankle have been severely stretched, resulting in displacement of the bones from the joint.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3907"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r>
              <a:rPr lang="en-US" altLang="en-US" b="1" dirty="0"/>
              <a:t> </a:t>
            </a:r>
          </a:p>
          <a:p>
            <a:pPr marL="0" indent="0">
              <a:spcBef>
                <a:spcPct val="35000"/>
              </a:spcBef>
              <a:buFontTx/>
              <a:buNone/>
            </a:pPr>
            <a:r>
              <a:rPr lang="en-US" altLang="en-US" b="1" dirty="0"/>
              <a:t>Rationale:</a:t>
            </a:r>
            <a:r>
              <a:rPr lang="en-US" altLang="en-US" dirty="0"/>
              <a:t> A sprain is a joint injury in which there is both partial or temporary dislocation of the bone ends and partial stretching or tearing of the supporting ligaments. Sprains are typically marked by swelling, pain, and ecchymosis.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4931" name="Rectangle 3"/>
          <p:cNvSpPr>
            <a:spLocks noGrp="1" noChangeArrowheads="1"/>
          </p:cNvSpPr>
          <p:nvPr>
            <p:ph type="body" idx="1"/>
          </p:nvPr>
        </p:nvSpPr>
        <p:spPr>
          <a:xfrm>
            <a:off x="925830" y="1490870"/>
            <a:ext cx="10542270" cy="4699047"/>
          </a:xfrm>
        </p:spPr>
        <p:txBody>
          <a:bodyPr rIns="228600"/>
          <a:lstStyle/>
          <a:p>
            <a:pPr marL="457200" indent="-457200">
              <a:spcBef>
                <a:spcPct val="35000"/>
              </a:spcBef>
              <a:buFontTx/>
              <a:buAutoNum type="arabicPeriod" startAt="2"/>
            </a:pPr>
            <a:r>
              <a:rPr lang="en-US" altLang="en-US" dirty="0"/>
              <a:t>You respond to a soccer game for a 16-year-old male with severe ankle pain. When you deliver him to the hospital, the physician tells you that he suspects a sprain. This means that: </a:t>
            </a:r>
          </a:p>
          <a:p>
            <a:pPr marL="1016000" lvl="1" indent="-444500">
              <a:spcBef>
                <a:spcPct val="35000"/>
              </a:spcBef>
              <a:buFontTx/>
              <a:buAutoNum type="alphaUcPeriod"/>
            </a:pPr>
            <a:r>
              <a:rPr lang="en-US" altLang="en-US" dirty="0"/>
              <a:t>there is a disruption of the joint and the bone ends are no longer in contact.</a:t>
            </a:r>
            <a:br>
              <a:rPr lang="en-US" altLang="en-US" dirty="0"/>
            </a:br>
            <a:r>
              <a:rPr lang="en-US" altLang="en-US" b="1" dirty="0"/>
              <a:t>Rationale: </a:t>
            </a:r>
            <a:r>
              <a:rPr lang="en-US" altLang="en-US" dirty="0">
                <a:solidFill>
                  <a:srgbClr val="F37021"/>
                </a:solidFill>
              </a:rPr>
              <a:t>With a sprain, there will be a partial or temporary dislocation of the bone ends.</a:t>
            </a:r>
          </a:p>
          <a:p>
            <a:pPr marL="1016000" lvl="1" indent="-444500">
              <a:spcBef>
                <a:spcPct val="35000"/>
              </a:spcBef>
              <a:buFontTx/>
              <a:buAutoNum type="alphaUcPeriod"/>
            </a:pPr>
            <a:r>
              <a:rPr lang="en-US" altLang="en-US" dirty="0"/>
              <a:t>the patient has an incomplete fracture that passes only partway through the bone.</a:t>
            </a:r>
            <a:br>
              <a:rPr lang="en-US" altLang="en-US" dirty="0"/>
            </a:br>
            <a:r>
              <a:rPr lang="en-US" altLang="en-US" b="1" dirty="0"/>
              <a:t>Rationale: </a:t>
            </a:r>
            <a:r>
              <a:rPr lang="en-US" altLang="en-US" dirty="0">
                <a:solidFill>
                  <a:srgbClr val="F37021"/>
                </a:solidFill>
              </a:rPr>
              <a:t>With a sprain, there is no fracture associated with the injury.</a:t>
            </a:r>
          </a:p>
          <a:p>
            <a:pPr marL="1016000" lvl="1" indent="-444500">
              <a:spcBef>
                <a:spcPct val="35000"/>
              </a:spcBef>
              <a:buFontTx/>
              <a:buAutoNum type="alphaUcPeriod" startAt="3"/>
            </a:pPr>
            <a:r>
              <a:rPr lang="en-US" altLang="en-US" dirty="0"/>
              <a:t>stretching or tearing of the ligaments with partial or temporary dislocation of the bone ends has occurred.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the muscles of the ankle have been severely stretched, resulting in displacement of the bones from the joint.</a:t>
            </a:r>
            <a:br>
              <a:rPr lang="en-US" altLang="en-US" dirty="0"/>
            </a:br>
            <a:r>
              <a:rPr lang="en-US" altLang="en-US" b="1" dirty="0"/>
              <a:t>Rationale: </a:t>
            </a:r>
            <a:r>
              <a:rPr lang="en-US" altLang="en-US" dirty="0">
                <a:solidFill>
                  <a:srgbClr val="F37021"/>
                </a:solidFill>
              </a:rPr>
              <a:t>A sprain is not an injury to the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697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young male has a musculoskeletal injury and is unresponsive. You will NOT be able to assess: </a:t>
            </a:r>
          </a:p>
          <a:p>
            <a:pPr marL="1016000" lvl="1" indent="-444500">
              <a:spcBef>
                <a:spcPct val="35000"/>
              </a:spcBef>
              <a:buFontTx/>
              <a:buAutoNum type="alphaUcPeriod"/>
            </a:pPr>
            <a:r>
              <a:rPr lang="en-US" altLang="en-US" dirty="0"/>
              <a:t>false motion.</a:t>
            </a:r>
          </a:p>
          <a:p>
            <a:pPr marL="1016000" lvl="1" indent="-444500">
              <a:spcBef>
                <a:spcPct val="35000"/>
              </a:spcBef>
              <a:buFontTx/>
              <a:buAutoNum type="alphaUcPeriod"/>
            </a:pPr>
            <a:r>
              <a:rPr lang="en-US" altLang="en-US" dirty="0"/>
              <a:t>distal pulses.</a:t>
            </a:r>
          </a:p>
          <a:p>
            <a:pPr marL="1016000" lvl="1" indent="-444500">
              <a:spcBef>
                <a:spcPct val="35000"/>
              </a:spcBef>
              <a:buFontTx/>
              <a:buAutoNum type="alphaUcPeriod"/>
            </a:pPr>
            <a:r>
              <a:rPr lang="en-US" altLang="en-US" dirty="0"/>
              <a:t>capillary refill. </a:t>
            </a:r>
          </a:p>
          <a:p>
            <a:pPr marL="1016000" lvl="1" indent="-444500">
              <a:spcBef>
                <a:spcPct val="35000"/>
              </a:spcBef>
              <a:buFontTx/>
              <a:buAutoNum type="alphaUcPeriod"/>
            </a:pPr>
            <a:r>
              <a:rPr lang="en-US" altLang="en-US" dirty="0"/>
              <a:t>sensory and motor functions.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80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In order to assess sensory and motor functions (eg, Can you feel? Can you move?), the patient must be conscious, alert, and able to follow commands. False motion, distal pulses, and capillary refill are objective findings; therefore, they can be assessed in unresponsive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2902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young male has a musculoskeletal injury and is unresponsive. You will NOT be able to assess: </a:t>
            </a:r>
          </a:p>
          <a:p>
            <a:pPr marL="1016000" lvl="1" indent="-444500">
              <a:spcBef>
                <a:spcPct val="20000"/>
              </a:spcBef>
              <a:buFontTx/>
              <a:buAutoNum type="alphaUcPeriod"/>
            </a:pPr>
            <a:r>
              <a:rPr lang="en-US" altLang="en-US" dirty="0"/>
              <a:t>false motion.</a:t>
            </a:r>
            <a:br>
              <a:rPr lang="en-US" altLang="en-US" dirty="0"/>
            </a:br>
            <a:r>
              <a:rPr lang="en-US" altLang="en-US" b="1" dirty="0"/>
              <a:t>Rationale: </a:t>
            </a:r>
            <a:r>
              <a:rPr lang="en-US" altLang="en-US" dirty="0">
                <a:solidFill>
                  <a:srgbClr val="F37021"/>
                </a:solidFill>
              </a:rPr>
              <a:t>This is an objective finding. </a:t>
            </a:r>
          </a:p>
          <a:p>
            <a:pPr marL="1016000" lvl="1" indent="-444500">
              <a:spcBef>
                <a:spcPct val="20000"/>
              </a:spcBef>
              <a:buFontTx/>
              <a:buAutoNum type="alphaUcPeriod"/>
            </a:pPr>
            <a:r>
              <a:rPr lang="en-US" altLang="en-US" dirty="0"/>
              <a:t>distal pulses.</a:t>
            </a:r>
            <a:br>
              <a:rPr lang="en-US" altLang="en-US" dirty="0"/>
            </a:br>
            <a:r>
              <a:rPr lang="en-US" altLang="en-US" b="1" dirty="0"/>
              <a:t>Rationale: </a:t>
            </a:r>
            <a:r>
              <a:rPr lang="en-US" altLang="en-US" dirty="0">
                <a:solidFill>
                  <a:srgbClr val="F37021"/>
                </a:solidFill>
              </a:rPr>
              <a:t>This is an objective finding. </a:t>
            </a:r>
          </a:p>
          <a:p>
            <a:pPr marL="1016000" lvl="1" indent="-444500">
              <a:spcBef>
                <a:spcPct val="20000"/>
              </a:spcBef>
              <a:buFontTx/>
              <a:buAutoNum type="alphaUcPeriod"/>
            </a:pPr>
            <a:r>
              <a:rPr lang="en-US" altLang="en-US" dirty="0"/>
              <a:t>capillary refill. </a:t>
            </a:r>
            <a:br>
              <a:rPr lang="en-US" altLang="en-US" dirty="0"/>
            </a:br>
            <a:r>
              <a:rPr lang="en-US" altLang="en-US" b="1" dirty="0"/>
              <a:t>Rationale: </a:t>
            </a:r>
            <a:r>
              <a:rPr lang="en-US" altLang="en-US" dirty="0">
                <a:solidFill>
                  <a:srgbClr val="F37021"/>
                </a:solidFill>
              </a:rPr>
              <a:t>This is an objective finding. </a:t>
            </a:r>
          </a:p>
          <a:p>
            <a:pPr marL="1016000" lvl="1" indent="-444500">
              <a:spcBef>
                <a:spcPct val="20000"/>
              </a:spcBef>
              <a:buFontTx/>
              <a:buAutoNum type="alphaUcPeriod"/>
            </a:pPr>
            <a:r>
              <a:rPr lang="en-US" altLang="en-US" dirty="0"/>
              <a:t>sensory and motor functions.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005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The purpose of splinting a fracture is to:</a:t>
            </a:r>
          </a:p>
          <a:p>
            <a:pPr marL="1016000" lvl="1" indent="-444500">
              <a:spcBef>
                <a:spcPct val="35000"/>
              </a:spcBef>
              <a:buFontTx/>
              <a:buAutoNum type="alphaUcPeriod"/>
            </a:pPr>
            <a:r>
              <a:rPr lang="en-US" altLang="en-US" dirty="0"/>
              <a:t>reduce the fracture if possible.</a:t>
            </a:r>
          </a:p>
          <a:p>
            <a:pPr marL="1016000" lvl="1" indent="-444500">
              <a:spcBef>
                <a:spcPct val="35000"/>
              </a:spcBef>
              <a:buFontTx/>
              <a:buAutoNum type="alphaUcPeriod"/>
            </a:pPr>
            <a:r>
              <a:rPr lang="en-US" altLang="en-US" dirty="0"/>
              <a:t>prevent motion of bony fragments.</a:t>
            </a:r>
          </a:p>
          <a:p>
            <a:pPr marL="1016000" lvl="1" indent="-444500">
              <a:spcBef>
                <a:spcPct val="35000"/>
              </a:spcBef>
              <a:buFontTx/>
              <a:buAutoNum type="alphaUcPeriod"/>
            </a:pPr>
            <a:r>
              <a:rPr lang="en-US" altLang="en-US" dirty="0"/>
              <a:t>reduce swelling in adjacent soft tissues.</a:t>
            </a:r>
          </a:p>
          <a:p>
            <a:pPr marL="1016000" lvl="1" indent="-444500">
              <a:spcBef>
                <a:spcPct val="35000"/>
              </a:spcBef>
              <a:buFontTx/>
              <a:buAutoNum type="alphaUcPeriod"/>
            </a:pPr>
            <a:r>
              <a:rPr lang="en-US" altLang="en-US" dirty="0"/>
              <a:t>force the bony fragments back into anatomic alignment.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idx="1"/>
          </p:nvPr>
        </p:nvSpPr>
        <p:spPr>
          <a:xfrm>
            <a:off x="6096000" y="1524000"/>
            <a:ext cx="5181600" cy="4800600"/>
          </a:xfrm>
        </p:spPr>
        <p:txBody>
          <a:bodyPr rIns="228600"/>
          <a:lstStyle/>
          <a:p>
            <a:pPr>
              <a:spcBef>
                <a:spcPct val="35000"/>
              </a:spcBef>
            </a:pPr>
            <a:r>
              <a:rPr lang="en-US" altLang="en-US" dirty="0"/>
              <a:t>Smooth muscle performs much of the automatic work of the body.</a:t>
            </a:r>
          </a:p>
          <a:p>
            <a:pPr lvl="1">
              <a:spcBef>
                <a:spcPct val="35000"/>
              </a:spcBef>
            </a:pPr>
            <a:r>
              <a:rPr lang="en-US" altLang="en-US" dirty="0"/>
              <a:t>Contracts and relaxes to control the movement of the contents within tubular structures</a:t>
            </a:r>
          </a:p>
        </p:txBody>
      </p:sp>
      <p:sp>
        <p:nvSpPr>
          <p:cNvPr id="3" name="Title 2"/>
          <p:cNvSpPr>
            <a:spLocks noGrp="1"/>
          </p:cNvSpPr>
          <p:nvPr>
            <p:ph type="title"/>
          </p:nvPr>
        </p:nvSpPr>
        <p:spPr/>
        <p:txBody>
          <a:bodyPr/>
          <a:lstStyle/>
          <a:p>
            <a:r>
              <a:rPr lang="en-US" dirty="0"/>
              <a:t>Anatomy and Physiology of the </a:t>
            </a:r>
            <a:br>
              <a:rPr lang="en-US" dirty="0"/>
            </a:br>
            <a:r>
              <a:rPr lang="en-US" dirty="0"/>
              <a:t>Musculoskeletal System </a:t>
            </a:r>
            <a:r>
              <a:rPr lang="en-US" sz="2000" b="0" dirty="0"/>
              <a:t>(4 of 5)</a:t>
            </a:r>
            <a:endParaRPr lang="en-US" dirty="0"/>
          </a:p>
        </p:txBody>
      </p:sp>
      <p:pic>
        <p:nvPicPr>
          <p:cNvPr id="3074" name="Picture 2" descr="A diagram shows the smooth muscle cells forming a cylindrical tube with an opening through the middle, labeled lumen. A constricted area pushes the wall of the muscles inward, preventing flow in the lum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58913"/>
            <a:ext cx="3566560" cy="2736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526" y="4195855"/>
            <a:ext cx="5005886" cy="1200329"/>
          </a:xfrm>
          <a:prstGeom prst="rect">
            <a:avLst/>
          </a:prstGeom>
        </p:spPr>
        <p:txBody>
          <a:bodyPr wrap="square">
            <a:spAutoFit/>
          </a:bodyPr>
          <a:lstStyle/>
          <a:p>
            <a:r>
              <a:rPr lang="en-US" b="1" dirty="0"/>
              <a:t>FIGURE 32-3 </a:t>
            </a:r>
            <a:r>
              <a:rPr lang="en-US" dirty="0"/>
              <a:t>Smooth muscle is found in the walls of most tubular structures in the body. These muscles contract and relax to control the movement of the contents within these structures.</a:t>
            </a:r>
          </a:p>
        </p:txBody>
      </p:sp>
      <p:sp>
        <p:nvSpPr>
          <p:cNvPr id="4" name="Rectangle 3"/>
          <p:cNvSpPr/>
          <p:nvPr/>
        </p:nvSpPr>
        <p:spPr>
          <a:xfrm>
            <a:off x="898525" y="535642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107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The purpose of splinting a fracture is to prevent motion of the bony fragments, thus minimizing the possibility of neurovascular damage. Splinting is not intended to force bony fragments into anatomic alignment, nor will it reduce swelling (ice reduces swelling). You should never try to reduce a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32099"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The purpose of splinting a fracture is to:</a:t>
            </a:r>
          </a:p>
          <a:p>
            <a:pPr marL="1016000" lvl="1" indent="-444500">
              <a:spcBef>
                <a:spcPct val="35000"/>
              </a:spcBef>
              <a:buFontTx/>
              <a:buAutoNum type="alphaUcPeriod"/>
            </a:pPr>
            <a:r>
              <a:rPr lang="en-US" altLang="en-US" dirty="0"/>
              <a:t>reduce the fracture if possible.</a:t>
            </a:r>
            <a:br>
              <a:rPr lang="en-US" altLang="en-US" dirty="0"/>
            </a:br>
            <a:r>
              <a:rPr lang="en-US" altLang="en-US" b="1" dirty="0"/>
              <a:t>Rationale: </a:t>
            </a:r>
            <a:r>
              <a:rPr lang="en-US" altLang="en-US" dirty="0">
                <a:solidFill>
                  <a:srgbClr val="F37021"/>
                </a:solidFill>
              </a:rPr>
              <a:t>Reduction of a suspected fracture is a medical procedure to be performed in the hospital.</a:t>
            </a:r>
          </a:p>
          <a:p>
            <a:pPr marL="1016000" lvl="1" indent="-444500">
              <a:spcBef>
                <a:spcPct val="35000"/>
              </a:spcBef>
              <a:buFontTx/>
              <a:buAutoNum type="alphaUcPeriod"/>
            </a:pPr>
            <a:r>
              <a:rPr lang="en-US" altLang="en-US" dirty="0"/>
              <a:t>prevent motion of bony fragments.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reduce swelling in adjacent soft tissues.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Splinting will not reduce swelling, but cold application will.</a:t>
            </a:r>
          </a:p>
          <a:p>
            <a:pPr marL="1016000" lvl="1" indent="-444500">
              <a:spcBef>
                <a:spcPct val="35000"/>
              </a:spcBef>
              <a:buFontTx/>
              <a:buAutoNum type="alphaUcPeriod" startAt="3"/>
            </a:pPr>
            <a:r>
              <a:rPr lang="en-US" altLang="en-US" dirty="0"/>
              <a:t>force the bony fragments back into anatomic alignment.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Splinting to immobilize a fracture site is not intended to force bony fragments back into alignment.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4147"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motorcyclist crashed his bike and has closed deformities to both of his midshaft femurs. He is conscious, but restless; his skin is cool and clammy; and his radial pulses are rapid and weak. The MOST appropriate splinting technique for this patient involves:</a:t>
            </a:r>
          </a:p>
          <a:p>
            <a:pPr marL="1016000" lvl="1" indent="-444500">
              <a:spcBef>
                <a:spcPct val="35000"/>
              </a:spcBef>
              <a:buFontTx/>
              <a:buAutoNum type="alphaUcPeriod"/>
            </a:pPr>
            <a:r>
              <a:rPr lang="en-US" altLang="en-US" dirty="0"/>
              <a:t>applying rigid board splints.</a:t>
            </a:r>
          </a:p>
          <a:p>
            <a:pPr marL="1016000" lvl="1" indent="-444500">
              <a:spcBef>
                <a:spcPct val="35000"/>
              </a:spcBef>
              <a:buFontTx/>
              <a:buAutoNum type="alphaUcPeriod"/>
            </a:pPr>
            <a:r>
              <a:rPr lang="en-US" altLang="en-US" dirty="0"/>
              <a:t>applying two traction splints. </a:t>
            </a:r>
          </a:p>
          <a:p>
            <a:pPr marL="1016000" lvl="1" indent="-444500">
              <a:spcBef>
                <a:spcPct val="35000"/>
              </a:spcBef>
              <a:buFontTx/>
              <a:buAutoNum type="alphaUcPeriod"/>
            </a:pPr>
            <a:r>
              <a:rPr lang="en-US" altLang="en-US" dirty="0"/>
              <a:t>securing him to a long backboard. </a:t>
            </a:r>
          </a:p>
          <a:p>
            <a:pPr marL="1016000" lvl="1" indent="-444500">
              <a:spcBef>
                <a:spcPct val="35000"/>
              </a:spcBef>
              <a:buFontTx/>
              <a:buAutoNum type="alphaUcPeriod"/>
            </a:pPr>
            <a:r>
              <a:rPr lang="en-US" altLang="en-US" dirty="0"/>
              <a:t>immobilizing his femurs with air splints.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517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In this particular case, it is more practical—and less time-consuming—to secure the patient to a long backboard. He is in shock and requires rapid transport. Taking the time to apply traction splints, air splints, or board splints will only delay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36195" name="Rectangle 3"/>
          <p:cNvSpPr>
            <a:spLocks noGrp="1" noChangeArrowheads="1"/>
          </p:cNvSpPr>
          <p:nvPr>
            <p:ph type="body" idx="1"/>
          </p:nvPr>
        </p:nvSpPr>
        <p:spPr/>
        <p:txBody>
          <a:bodyPr rIns="228600"/>
          <a:lstStyle/>
          <a:p>
            <a:pPr marL="457200" indent="-457200">
              <a:lnSpc>
                <a:spcPct val="90000"/>
              </a:lnSpc>
              <a:spcBef>
                <a:spcPct val="35000"/>
              </a:spcBef>
              <a:buFontTx/>
              <a:buAutoNum type="arabicPeriod" startAt="5"/>
            </a:pPr>
            <a:r>
              <a:rPr lang="en-US" altLang="en-US" dirty="0"/>
              <a:t>A motorcyclist crashed his bike and has closed deformities to both of his midshaft femurs. He is conscious, but restless; his skin is cool and clammy; and his radial pulses are rapid and weak. The MOST appropriate splinting technique for this patient involves:</a:t>
            </a:r>
          </a:p>
          <a:p>
            <a:pPr marL="1016000" lvl="1" indent="-444500">
              <a:lnSpc>
                <a:spcPct val="90000"/>
              </a:lnSpc>
              <a:spcBef>
                <a:spcPts val="800"/>
              </a:spcBef>
              <a:buFontTx/>
              <a:buAutoNum type="alphaUcPeriod"/>
            </a:pPr>
            <a:r>
              <a:rPr lang="en-US" altLang="en-US" dirty="0"/>
              <a:t>applying rigid board splints.</a:t>
            </a:r>
            <a:br>
              <a:rPr lang="en-US" altLang="en-US" dirty="0"/>
            </a:br>
            <a:r>
              <a:rPr lang="en-US" altLang="en-US" b="1" dirty="0"/>
              <a:t>Rationale: </a:t>
            </a:r>
            <a:r>
              <a:rPr lang="en-US" altLang="en-US" dirty="0">
                <a:solidFill>
                  <a:srgbClr val="F37021"/>
                </a:solidFill>
              </a:rPr>
              <a:t>This causes undue delays in the transport of the patient.</a:t>
            </a:r>
          </a:p>
          <a:p>
            <a:pPr marL="1016000" lvl="1" indent="-444500">
              <a:lnSpc>
                <a:spcPct val="90000"/>
              </a:lnSpc>
              <a:spcBef>
                <a:spcPts val="800"/>
              </a:spcBef>
              <a:buFontTx/>
              <a:buAutoNum type="alphaUcPeriod"/>
            </a:pPr>
            <a:r>
              <a:rPr lang="en-US" altLang="en-US" dirty="0"/>
              <a:t>applying two traction splints. </a:t>
            </a:r>
            <a:br>
              <a:rPr lang="en-US" altLang="en-US" dirty="0"/>
            </a:br>
            <a:r>
              <a:rPr lang="en-US" altLang="en-US" b="1" dirty="0"/>
              <a:t>Rationale: </a:t>
            </a:r>
            <a:r>
              <a:rPr lang="en-US" altLang="en-US" dirty="0">
                <a:solidFill>
                  <a:srgbClr val="F37021"/>
                </a:solidFill>
              </a:rPr>
              <a:t>This causes undue delays in the transport of the patient.</a:t>
            </a:r>
          </a:p>
          <a:p>
            <a:pPr marL="1016000" lvl="1" indent="-444500">
              <a:spcBef>
                <a:spcPts val="800"/>
              </a:spcBef>
              <a:buFontTx/>
              <a:buAutoNum type="alphaUcPeriod" startAt="3"/>
            </a:pPr>
            <a:r>
              <a:rPr lang="en-US" altLang="en-US" dirty="0"/>
              <a:t>securing him to a long backboard. </a:t>
            </a:r>
            <a:br>
              <a:rPr lang="en-US" altLang="en-US" dirty="0"/>
            </a:br>
            <a:r>
              <a:rPr lang="en-US" altLang="en-US" b="1" dirty="0"/>
              <a:t>Rationale: </a:t>
            </a:r>
            <a:r>
              <a:rPr lang="en-US" altLang="en-US" dirty="0">
                <a:solidFill>
                  <a:srgbClr val="F37021"/>
                </a:solidFill>
              </a:rPr>
              <a:t>Correct answer</a:t>
            </a:r>
          </a:p>
          <a:p>
            <a:pPr marL="1016000" lvl="1" indent="-444500">
              <a:spcBef>
                <a:spcPts val="800"/>
              </a:spcBef>
              <a:buFontTx/>
              <a:buAutoNum type="alphaUcPeriod" startAt="3"/>
            </a:pPr>
            <a:r>
              <a:rPr lang="en-US" altLang="en-US" dirty="0"/>
              <a:t>immobilizing his femurs with air splints. </a:t>
            </a:r>
            <a:br>
              <a:rPr lang="en-US" altLang="en-US" dirty="0"/>
            </a:br>
            <a:r>
              <a:rPr lang="en-US" altLang="en-US" b="1" dirty="0"/>
              <a:t>Rationale: </a:t>
            </a:r>
            <a:r>
              <a:rPr lang="en-US" altLang="en-US" dirty="0">
                <a:solidFill>
                  <a:srgbClr val="F37021"/>
                </a:solidFill>
              </a:rPr>
              <a:t>This causes undue delays in the transport of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824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To effectively immobilize a fractured clavicle, you should apply a(n):</a:t>
            </a:r>
          </a:p>
          <a:p>
            <a:pPr marL="1016000" lvl="1" indent="-444500">
              <a:spcBef>
                <a:spcPct val="35000"/>
              </a:spcBef>
              <a:buFontTx/>
              <a:buAutoNum type="alphaUcPeriod"/>
            </a:pPr>
            <a:r>
              <a:rPr lang="en-US" altLang="en-US" dirty="0"/>
              <a:t>sling and swathe.</a:t>
            </a:r>
          </a:p>
          <a:p>
            <a:pPr marL="1016000" lvl="1" indent="-444500">
              <a:spcBef>
                <a:spcPct val="35000"/>
              </a:spcBef>
              <a:buFontTx/>
              <a:buAutoNum type="alphaUcPeriod"/>
            </a:pPr>
            <a:r>
              <a:rPr lang="en-US" altLang="en-US" dirty="0"/>
              <a:t>air splint over the entire arm.</a:t>
            </a:r>
          </a:p>
          <a:p>
            <a:pPr marL="1016000" lvl="1" indent="-444500">
              <a:spcBef>
                <a:spcPct val="35000"/>
              </a:spcBef>
              <a:buFontTx/>
              <a:buAutoNum type="alphaUcPeriod"/>
            </a:pPr>
            <a:r>
              <a:rPr lang="en-US" altLang="en-US" dirty="0"/>
              <a:t>rigid splint to the upper arm, then a sling.</a:t>
            </a:r>
          </a:p>
          <a:p>
            <a:pPr marL="1016000" lvl="1" indent="-444500">
              <a:spcBef>
                <a:spcPct val="35000"/>
              </a:spcBef>
              <a:buFontTx/>
              <a:buAutoNum type="alphaUcPeriod"/>
            </a:pPr>
            <a:r>
              <a:rPr lang="en-US" altLang="en-US" dirty="0"/>
              <a:t>traction splint to the arm of the injured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92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The quickest and most effective way to immobilize a fractured clavicle (collarbone) is to apply a sling and swathe. The sling will help minimize movement of the clavicle itself, while the swath will minimize movement of the arm on the affected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40291"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To effectively immobilize a fractured clavicle, you should apply a(n):</a:t>
            </a:r>
          </a:p>
          <a:p>
            <a:pPr marL="1016000" lvl="1" indent="-444500">
              <a:spcBef>
                <a:spcPct val="35000"/>
              </a:spcBef>
              <a:buFontTx/>
              <a:buAutoNum type="alphaUcPeriod"/>
            </a:pPr>
            <a:r>
              <a:rPr lang="en-US" altLang="en-US" dirty="0"/>
              <a:t>sling and swathe.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air splint over the entire arm.</a:t>
            </a:r>
            <a:br>
              <a:rPr lang="en-US" altLang="en-US" dirty="0"/>
            </a:br>
            <a:r>
              <a:rPr lang="en-US" altLang="en-US" b="1" dirty="0"/>
              <a:t>Rationale: </a:t>
            </a:r>
            <a:r>
              <a:rPr lang="en-US" altLang="en-US" dirty="0">
                <a:solidFill>
                  <a:srgbClr val="F37021"/>
                </a:solidFill>
              </a:rPr>
              <a:t>An air splint is not effective on a joint.</a:t>
            </a:r>
          </a:p>
          <a:p>
            <a:pPr marL="1016000" lvl="1" indent="-444500">
              <a:spcBef>
                <a:spcPct val="35000"/>
              </a:spcBef>
              <a:buFontTx/>
              <a:buAutoNum type="alphaUcPeriod" startAt="3"/>
            </a:pPr>
            <a:r>
              <a:rPr lang="en-US" altLang="en-US" dirty="0"/>
              <a:t>rigid splint to the upper arm, then a sling.</a:t>
            </a:r>
            <a:br>
              <a:rPr lang="en-US" altLang="en-US" dirty="0"/>
            </a:br>
            <a:r>
              <a:rPr lang="en-US" altLang="en-US" b="1" dirty="0"/>
              <a:t>Rationale: </a:t>
            </a:r>
            <a:r>
              <a:rPr lang="en-US" altLang="en-US" dirty="0">
                <a:solidFill>
                  <a:srgbClr val="F37021"/>
                </a:solidFill>
              </a:rPr>
              <a:t>A sling will not prevent the movement of the shoulder.</a:t>
            </a:r>
          </a:p>
          <a:p>
            <a:pPr marL="1016000" lvl="1" indent="-444500">
              <a:spcBef>
                <a:spcPct val="35000"/>
              </a:spcBef>
              <a:buFontTx/>
              <a:buAutoNum type="alphaUcPeriod" startAt="3"/>
            </a:pPr>
            <a:r>
              <a:rPr lang="en-US" altLang="en-US" dirty="0"/>
              <a:t>traction splint to the arm of the injured side.</a:t>
            </a:r>
            <a:br>
              <a:rPr lang="en-US" altLang="en-US" dirty="0"/>
            </a:br>
            <a:r>
              <a:rPr lang="en-US" altLang="en-US" b="1" dirty="0"/>
              <a:t>Rationale: </a:t>
            </a:r>
            <a:r>
              <a:rPr lang="en-US" altLang="en-US" dirty="0">
                <a:solidFill>
                  <a:srgbClr val="F37021"/>
                </a:solidFill>
              </a:rPr>
              <a:t>There is no traction splint for the 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233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patient tripped, fell, and landed on her elbow. She is in severe pain and has obvious deformity to her elbow. You should:</a:t>
            </a:r>
          </a:p>
          <a:p>
            <a:pPr marL="1016000" lvl="1" indent="-444500">
              <a:spcBef>
                <a:spcPct val="35000"/>
              </a:spcBef>
              <a:buFontTx/>
              <a:buAutoNum type="alphaUcPeriod"/>
            </a:pPr>
            <a:r>
              <a:rPr lang="en-US" altLang="en-US" dirty="0"/>
              <a:t>assess distal pulses. </a:t>
            </a:r>
          </a:p>
          <a:p>
            <a:pPr marL="1016000" lvl="1" indent="-444500">
              <a:spcBef>
                <a:spcPct val="35000"/>
              </a:spcBef>
              <a:buFontTx/>
              <a:buAutoNum type="alphaUcPeriod"/>
            </a:pPr>
            <a:r>
              <a:rPr lang="en-US" altLang="en-US" dirty="0"/>
              <a:t>manually stabilize her injury. </a:t>
            </a:r>
          </a:p>
          <a:p>
            <a:pPr marL="1016000" lvl="1" indent="-444500">
              <a:spcBef>
                <a:spcPct val="35000"/>
              </a:spcBef>
              <a:buFontTx/>
              <a:buAutoNum type="alphaUcPeriod"/>
            </a:pPr>
            <a:r>
              <a:rPr lang="en-US" altLang="en-US" dirty="0"/>
              <a:t>assess her elbow for crepitus.</a:t>
            </a:r>
          </a:p>
          <a:p>
            <a:pPr marL="1016000" lvl="1" indent="-444500">
              <a:spcBef>
                <a:spcPct val="35000"/>
              </a:spcBef>
              <a:buFontTx/>
              <a:buAutoNum type="alphaUcPeriod"/>
            </a:pPr>
            <a:r>
              <a:rPr lang="en-US" altLang="en-US" dirty="0"/>
              <a:t>apply rigid board splints to her 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3363"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When caring for a patient with an orthopaedic injury, you should </a:t>
            </a:r>
            <a:r>
              <a:rPr lang="en-US" altLang="en-US" i="1" dirty="0"/>
              <a:t>first</a:t>
            </a:r>
            <a:r>
              <a:rPr lang="en-US" altLang="en-US" dirty="0"/>
              <a:t> manually stabilize the injury site; this will prevent further injury. You should then assess pulse, motor functions, and sensory functions distal to the injury. Splint the injury using the appropriate technique, and then reassess pulse, motor functions, and sensory functions. Do not intentionally assess for crepitus; this is a coincidental finding that you may encounter during your assessment and </a:t>
            </a:r>
            <a:r>
              <a:rPr lang="en-US" altLang="en-US" i="1" dirty="0"/>
              <a:t>should not be elicited.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type="body" idx="1"/>
          </p:nvPr>
        </p:nvSpPr>
        <p:spPr>
          <a:xfrm>
            <a:off x="914400" y="1600200"/>
            <a:ext cx="10363200" cy="4800600"/>
          </a:xfrm>
        </p:spPr>
        <p:txBody>
          <a:bodyPr rIns="228600"/>
          <a:lstStyle/>
          <a:p>
            <a:pPr>
              <a:spcBef>
                <a:spcPct val="35000"/>
              </a:spcBef>
            </a:pPr>
            <a:r>
              <a:rPr lang="en-US" altLang="en-US" dirty="0"/>
              <a:t>Cardiac muscle is a specially adapted involuntary muscle with its own regulatory system.</a:t>
            </a:r>
          </a:p>
        </p:txBody>
      </p:sp>
      <p:sp>
        <p:nvSpPr>
          <p:cNvPr id="2" name="Title 1"/>
          <p:cNvSpPr>
            <a:spLocks noGrp="1"/>
          </p:cNvSpPr>
          <p:nvPr>
            <p:ph type="title"/>
          </p:nvPr>
        </p:nvSpPr>
        <p:spPr/>
        <p:txBody>
          <a:bodyPr/>
          <a:lstStyle/>
          <a:p>
            <a:r>
              <a:rPr lang="en-US" dirty="0"/>
              <a:t>Anatomy and Physiology of the </a:t>
            </a:r>
            <a:br>
              <a:rPr lang="en-US" dirty="0"/>
            </a:br>
            <a:r>
              <a:rPr lang="en-US" dirty="0"/>
              <a:t>Musculoskeletal System </a:t>
            </a:r>
            <a:r>
              <a:rPr lang="en-US" sz="2000" b="0" dirty="0"/>
              <a:t>(5 of 5)</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4438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patient tripped, fell, and landed on her elbow. She is in severe pain and has obvious deformity to her elbow. You should:</a:t>
            </a:r>
          </a:p>
          <a:p>
            <a:pPr marL="1016000" lvl="1" indent="-444500">
              <a:spcBef>
                <a:spcPct val="35000"/>
              </a:spcBef>
              <a:buFontTx/>
              <a:buAutoNum type="alphaUcPeriod"/>
            </a:pPr>
            <a:r>
              <a:rPr lang="en-US" altLang="en-US" dirty="0"/>
              <a:t>assess distal pulses. </a:t>
            </a:r>
            <a:br>
              <a:rPr lang="en-US" altLang="en-US" dirty="0"/>
            </a:br>
            <a:r>
              <a:rPr lang="en-US" altLang="en-US" b="1" dirty="0"/>
              <a:t>Rationale: </a:t>
            </a:r>
            <a:r>
              <a:rPr lang="en-US" altLang="en-US" dirty="0">
                <a:solidFill>
                  <a:srgbClr val="F37021"/>
                </a:solidFill>
              </a:rPr>
              <a:t>This is completed after the manual stabilization of the injury.</a:t>
            </a:r>
          </a:p>
          <a:p>
            <a:pPr marL="1016000" lvl="1" indent="-444500">
              <a:spcBef>
                <a:spcPct val="35000"/>
              </a:spcBef>
              <a:buFontTx/>
              <a:buAutoNum type="alphaUcPeriod"/>
            </a:pPr>
            <a:r>
              <a:rPr lang="en-US" altLang="en-US" dirty="0"/>
              <a:t>manually stabilize her injury.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assess her elbow for crepitus.</a:t>
            </a:r>
            <a:br>
              <a:rPr lang="en-US" altLang="en-US" dirty="0"/>
            </a:br>
            <a:r>
              <a:rPr lang="en-US" altLang="en-US" b="1" dirty="0"/>
              <a:t>Rationale: </a:t>
            </a:r>
            <a:r>
              <a:rPr lang="en-US" altLang="en-US" dirty="0">
                <a:solidFill>
                  <a:srgbClr val="F37021"/>
                </a:solidFill>
              </a:rPr>
              <a:t>Do not intentionally assess for crepitus; this is a coincidental finding.</a:t>
            </a:r>
          </a:p>
          <a:p>
            <a:pPr marL="1016000" lvl="1" indent="-444500">
              <a:spcBef>
                <a:spcPct val="35000"/>
              </a:spcBef>
              <a:buFontTx/>
              <a:buAutoNum type="alphaUcPeriod" startAt="3"/>
            </a:pPr>
            <a:r>
              <a:rPr lang="en-US" altLang="en-US" dirty="0"/>
              <a:t>apply rigid board splints to her arm. </a:t>
            </a:r>
            <a:br>
              <a:rPr lang="en-US" altLang="en-US" dirty="0"/>
            </a:br>
            <a:r>
              <a:rPr lang="en-US" altLang="en-US" b="1" dirty="0"/>
              <a:t>Rationale: </a:t>
            </a:r>
            <a:r>
              <a:rPr lang="en-US" altLang="en-US" dirty="0">
                <a:solidFill>
                  <a:srgbClr val="F37021"/>
                </a:solidFill>
              </a:rPr>
              <a:t>This is completed after manual stabilization of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643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When treating an open extremity fracture, you should:</a:t>
            </a:r>
          </a:p>
          <a:p>
            <a:pPr marL="1016000" lvl="1" indent="-444500">
              <a:spcBef>
                <a:spcPct val="35000"/>
              </a:spcBef>
              <a:buFontTx/>
              <a:buAutoNum type="alphaUcPeriod"/>
            </a:pPr>
            <a:r>
              <a:rPr lang="en-US" altLang="en-US" dirty="0"/>
              <a:t>apply a splint and then dress the wound.</a:t>
            </a:r>
          </a:p>
          <a:p>
            <a:pPr marL="1016000" lvl="1" indent="-444500">
              <a:spcBef>
                <a:spcPct val="35000"/>
              </a:spcBef>
              <a:buFontTx/>
              <a:buAutoNum type="alphaUcPeriod"/>
            </a:pPr>
            <a:r>
              <a:rPr lang="en-US" altLang="en-US" dirty="0"/>
              <a:t>dress the wound before applying a splint.</a:t>
            </a:r>
          </a:p>
          <a:p>
            <a:pPr marL="1016000" lvl="1" indent="-444500">
              <a:spcBef>
                <a:spcPct val="35000"/>
              </a:spcBef>
              <a:buFontTx/>
              <a:buAutoNum type="alphaUcPeriod"/>
            </a:pPr>
            <a:r>
              <a:rPr lang="en-US" altLang="en-US" dirty="0"/>
              <a:t>irrigate the wound before applying a dressing.</a:t>
            </a:r>
          </a:p>
          <a:p>
            <a:pPr marL="1016000" lvl="1" indent="-444500">
              <a:spcBef>
                <a:spcPct val="35000"/>
              </a:spcBef>
              <a:buFontTx/>
              <a:buAutoNum type="alphaUcPeriod"/>
            </a:pPr>
            <a:r>
              <a:rPr lang="en-US" altLang="en-US" dirty="0"/>
              <a:t>allow the material that secures the splint to serve as the dressing.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745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Prior to splinting an open extremity fracture, you should cover the wound with a dry, sterile dressing. This will help control any bleeding and decreases the risk of infection. Irrigating an open fracture should be avoided in the field; this also increases the risk of infection—especially if foreign material is flushed into the wound.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4848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When treating an open extremity fracture, you should:</a:t>
            </a:r>
          </a:p>
          <a:p>
            <a:pPr marL="1016000" lvl="1" indent="-444500">
              <a:spcBef>
                <a:spcPct val="35000"/>
              </a:spcBef>
              <a:buFontTx/>
              <a:buAutoNum type="alphaUcPeriod"/>
            </a:pPr>
            <a:r>
              <a:rPr lang="en-US" altLang="en-US" dirty="0"/>
              <a:t>apply a splint and then dress the wound.</a:t>
            </a:r>
            <a:br>
              <a:rPr lang="en-US" altLang="en-US" dirty="0"/>
            </a:br>
            <a:r>
              <a:rPr lang="en-US" altLang="en-US" b="1" dirty="0"/>
              <a:t>Rationale: </a:t>
            </a:r>
            <a:r>
              <a:rPr lang="en-US" altLang="en-US" dirty="0">
                <a:solidFill>
                  <a:srgbClr val="F37021"/>
                </a:solidFill>
              </a:rPr>
              <a:t>The dressing must come before the splint.</a:t>
            </a:r>
          </a:p>
          <a:p>
            <a:pPr marL="1016000" lvl="1" indent="-444500">
              <a:spcBef>
                <a:spcPct val="35000"/>
              </a:spcBef>
              <a:buFontTx/>
              <a:buAutoNum type="alphaUcPeriod"/>
            </a:pPr>
            <a:r>
              <a:rPr lang="en-US" altLang="en-US" dirty="0"/>
              <a:t>dress the wound before applying a splint.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irrigate the wound before applying a dressing.</a:t>
            </a:r>
            <a:br>
              <a:rPr lang="en-US" altLang="en-US" dirty="0"/>
            </a:br>
            <a:r>
              <a:rPr lang="en-US" altLang="en-US" b="1" dirty="0"/>
              <a:t>Rationale: </a:t>
            </a:r>
            <a:r>
              <a:rPr lang="en-US" altLang="en-US" dirty="0">
                <a:solidFill>
                  <a:srgbClr val="F37021"/>
                </a:solidFill>
              </a:rPr>
              <a:t>Irrigation of an open fracture in the prehospital setting may increase the chance of infection.</a:t>
            </a:r>
          </a:p>
          <a:p>
            <a:pPr marL="1016000" lvl="1" indent="-444500">
              <a:spcBef>
                <a:spcPct val="35000"/>
              </a:spcBef>
              <a:buFontTx/>
              <a:buAutoNum type="alphaUcPeriod" startAt="3"/>
            </a:pPr>
            <a:r>
              <a:rPr lang="en-US" altLang="en-US" dirty="0"/>
              <a:t>allow the material that secures the splint to serve as the dressing.</a:t>
            </a:r>
            <a:br>
              <a:rPr lang="en-US" altLang="en-US" dirty="0"/>
            </a:br>
            <a:r>
              <a:rPr lang="en-US" altLang="en-US" b="1" dirty="0"/>
              <a:t>Rationale: </a:t>
            </a:r>
            <a:r>
              <a:rPr lang="en-US" altLang="en-US" dirty="0">
                <a:solidFill>
                  <a:srgbClr val="F37021"/>
                </a:solidFill>
              </a:rPr>
              <a:t>The wound must be dressed separately from the splint and before splinting is done.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053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Which of the following musculoskeletal injuries has the GREATEST risk for shock due to blood loss?</a:t>
            </a:r>
          </a:p>
          <a:p>
            <a:pPr marL="1016000" lvl="1" indent="-444500">
              <a:spcBef>
                <a:spcPct val="35000"/>
              </a:spcBef>
              <a:buFontTx/>
              <a:buAutoNum type="alphaUcPeriod"/>
            </a:pPr>
            <a:r>
              <a:rPr lang="en-US" altLang="en-US" dirty="0"/>
              <a:t>Pelvic fracture</a:t>
            </a:r>
          </a:p>
          <a:p>
            <a:pPr marL="1016000" lvl="1" indent="-444500">
              <a:spcBef>
                <a:spcPct val="35000"/>
              </a:spcBef>
              <a:buFontTx/>
              <a:buAutoNum type="alphaUcPeriod"/>
            </a:pPr>
            <a:r>
              <a:rPr lang="en-US" altLang="en-US" dirty="0"/>
              <a:t>Posterior hip dislocation</a:t>
            </a:r>
          </a:p>
          <a:p>
            <a:pPr marL="1016000" lvl="1" indent="-444500">
              <a:spcBef>
                <a:spcPct val="35000"/>
              </a:spcBef>
              <a:buFontTx/>
              <a:buAutoNum type="alphaUcPeriod"/>
            </a:pPr>
            <a:r>
              <a:rPr lang="en-US" altLang="en-US" dirty="0"/>
              <a:t>Unilateral femur fracture</a:t>
            </a:r>
          </a:p>
          <a:p>
            <a:pPr marL="1016000" lvl="1" indent="-444500">
              <a:spcBef>
                <a:spcPct val="35000"/>
              </a:spcBef>
              <a:buFontTx/>
              <a:buAutoNum type="alphaUcPeriod"/>
            </a:pPr>
            <a:r>
              <a:rPr lang="en-US" altLang="en-US" dirty="0"/>
              <a:t>Proximal humerus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155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The pelvic cavity can accommodate a large volume of blood. Shock in a patient with a pelvic injury is usually due to injury to femoral veins or arteries. Bilateral femur fractures can also cause severe blood loss (up to 1 liter per femur).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nSpc>
                <a:spcPct val="85000"/>
              </a:lnSpc>
              <a:defRPr/>
            </a:pPr>
            <a:r>
              <a:rPr lang="en-US" dirty="0">
                <a:cs typeface="+mj-cs"/>
              </a:rPr>
              <a:t>Review</a:t>
            </a:r>
            <a:endParaRPr lang="en-US" sz="3200" b="0" dirty="0">
              <a:cs typeface="+mj-cs"/>
            </a:endParaRPr>
          </a:p>
        </p:txBody>
      </p:sp>
      <p:sp>
        <p:nvSpPr>
          <p:cNvPr id="15257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Which of the following musculoskeletal injuries has the GREATEST risk for shock due to blood loss?</a:t>
            </a:r>
          </a:p>
          <a:p>
            <a:pPr marL="1016000" lvl="1" indent="-444500">
              <a:spcBef>
                <a:spcPct val="35000"/>
              </a:spcBef>
              <a:buFontTx/>
              <a:buAutoNum type="alphaUcPeriod"/>
            </a:pPr>
            <a:r>
              <a:rPr lang="en-US" altLang="en-US" dirty="0"/>
              <a:t>Pelvic fracture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Posterior hip dislocation</a:t>
            </a:r>
            <a:br>
              <a:rPr lang="en-US" altLang="en-US" dirty="0"/>
            </a:br>
            <a:r>
              <a:rPr lang="en-US" altLang="en-US" b="1" dirty="0"/>
              <a:t>Rationale: </a:t>
            </a:r>
            <a:r>
              <a:rPr lang="en-US" altLang="en-US" dirty="0">
                <a:solidFill>
                  <a:srgbClr val="F37021"/>
                </a:solidFill>
              </a:rPr>
              <a:t>Unless the dislocation has injured the vascular system, bleeding will be contained and minimal.</a:t>
            </a:r>
          </a:p>
          <a:p>
            <a:pPr marL="1016000" lvl="1" indent="-444500">
              <a:spcBef>
                <a:spcPct val="35000"/>
              </a:spcBef>
              <a:buFontTx/>
              <a:buAutoNum type="alphaUcPeriod" startAt="3"/>
            </a:pPr>
            <a:r>
              <a:rPr lang="en-US" altLang="en-US" dirty="0"/>
              <a:t>Unilateral femur fracture</a:t>
            </a:r>
            <a:br>
              <a:rPr lang="en-US" altLang="en-US" dirty="0"/>
            </a:br>
            <a:r>
              <a:rPr lang="en-US" altLang="en-US" b="1" dirty="0"/>
              <a:t>Rationale: </a:t>
            </a:r>
            <a:r>
              <a:rPr lang="en-US" altLang="en-US" dirty="0">
                <a:solidFill>
                  <a:srgbClr val="F37021"/>
                </a:solidFill>
              </a:rPr>
              <a:t>A unilateral femur fracture can lose 500 to 1,500 mL of blood.</a:t>
            </a:r>
          </a:p>
          <a:p>
            <a:pPr marL="1016000" lvl="1" indent="-444500">
              <a:spcBef>
                <a:spcPct val="35000"/>
              </a:spcBef>
              <a:buFontTx/>
              <a:buAutoNum type="alphaUcPeriod" startAt="3"/>
            </a:pPr>
            <a:r>
              <a:rPr lang="en-US" altLang="en-US" dirty="0"/>
              <a:t>Proximal humerus fracture</a:t>
            </a:r>
            <a:br>
              <a:rPr lang="en-US" altLang="en-US" dirty="0"/>
            </a:br>
            <a:r>
              <a:rPr lang="en-US" altLang="en-US" b="1" dirty="0"/>
              <a:t>Rationale: </a:t>
            </a:r>
            <a:r>
              <a:rPr lang="en-US" altLang="en-US" dirty="0">
                <a:solidFill>
                  <a:srgbClr val="F37021"/>
                </a:solidFill>
              </a:rPr>
              <a:t>Nerves and blood vessels can be injured, and the blood loss could be 500 mL.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4627" name="Rectangle 3"/>
          <p:cNvSpPr>
            <a:spLocks noGrp="1" noChangeArrowheads="1"/>
          </p:cNvSpPr>
          <p:nvPr>
            <p:ph type="body" idx="1"/>
          </p:nvPr>
        </p:nvSpPr>
        <p:spPr/>
        <p:txBody>
          <a:bodyPr rIns="228600"/>
          <a:lstStyle/>
          <a:p>
            <a:pPr marL="457200" indent="-457200">
              <a:spcBef>
                <a:spcPct val="20000"/>
              </a:spcBef>
              <a:buFontTx/>
              <a:buAutoNum type="arabicPeriod" startAt="10"/>
            </a:pPr>
            <a:r>
              <a:rPr lang="en-US" altLang="en-US" dirty="0"/>
              <a:t>A patient injured her knee while riding a bicycle. She is lying on the ground, has her left leg flexed, is in severe pain, and cannot move her leg. Your assessment reveals obvious deformity to her left knee. Distal pulses are present and strong. The MOST appropriate treatment for her injury involves: </a:t>
            </a:r>
          </a:p>
          <a:p>
            <a:pPr marL="1016000" lvl="1" indent="-444500">
              <a:spcBef>
                <a:spcPts val="800"/>
              </a:spcBef>
              <a:buFontTx/>
              <a:buAutoNum type="alphaUcPeriod"/>
            </a:pPr>
            <a:r>
              <a:rPr lang="en-US" altLang="en-US" dirty="0"/>
              <a:t>wrapping her entire knee area with a pillow.</a:t>
            </a:r>
          </a:p>
          <a:p>
            <a:pPr marL="1016000" lvl="1" indent="-444500">
              <a:spcBef>
                <a:spcPts val="800"/>
              </a:spcBef>
              <a:buFontTx/>
              <a:buAutoNum type="alphaUcPeriod"/>
            </a:pPr>
            <a:r>
              <a:rPr lang="en-US" altLang="en-US" dirty="0"/>
              <a:t>splinting the leg in the position in which it was found.</a:t>
            </a:r>
          </a:p>
          <a:p>
            <a:pPr marL="1016000" lvl="1" indent="-444500">
              <a:spcBef>
                <a:spcPts val="800"/>
              </a:spcBef>
              <a:buFontTx/>
              <a:buAutoNum type="alphaUcPeriod"/>
            </a:pPr>
            <a:r>
              <a:rPr lang="en-US" altLang="en-US" dirty="0"/>
              <a:t>straightening her leg and applying two rigid board splints.</a:t>
            </a:r>
          </a:p>
          <a:p>
            <a:pPr marL="1016000" lvl="1" indent="-444500">
              <a:spcBef>
                <a:spcPts val="800"/>
              </a:spcBef>
              <a:buFontTx/>
              <a:buAutoNum type="alphaUcPeriod"/>
            </a:pPr>
            <a:r>
              <a:rPr lang="en-US" altLang="en-US" dirty="0"/>
              <a:t>straightening her leg and applying and inflating an air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565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The patient likely has a dislocated knee. You should immobilize any joint injury in the position in which it was found—especially if distal pulses are present and strong. Attempting to straighten a dislocated joint may cause damage to the nerves and/or vasculature.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56675" name="Rectangle 3"/>
          <p:cNvSpPr>
            <a:spLocks noGrp="1" noChangeArrowheads="1"/>
          </p:cNvSpPr>
          <p:nvPr>
            <p:ph type="body" idx="1"/>
          </p:nvPr>
        </p:nvSpPr>
        <p:spPr>
          <a:xfrm>
            <a:off x="925830" y="1490870"/>
            <a:ext cx="10287000" cy="5246097"/>
          </a:xfrm>
        </p:spPr>
        <p:txBody>
          <a:bodyPr rIns="228600"/>
          <a:lstStyle/>
          <a:p>
            <a:pPr marL="457200" indent="-457200">
              <a:spcBef>
                <a:spcPct val="35000"/>
              </a:spcBef>
              <a:buFontTx/>
              <a:buAutoNum type="arabicPeriod" startAt="10"/>
              <a:tabLst>
                <a:tab pos="342900" algn="l"/>
              </a:tabLst>
            </a:pPr>
            <a:r>
              <a:rPr lang="en-US" altLang="en-US" dirty="0"/>
              <a:t>A patient injured her knee while riding a bicycle. She is lying on the ground, has her left leg flexed, is in severe pain, and cannot move her leg. Your assessment reveals obvious deformity to her left knee. Distal pulses are present and strong. The MOST appropriate treatment for her injury involves: </a:t>
            </a:r>
          </a:p>
          <a:p>
            <a:pPr marL="1016000" lvl="1" indent="-444500">
              <a:spcBef>
                <a:spcPct val="35000"/>
              </a:spcBef>
              <a:buFontTx/>
              <a:buAutoNum type="alphaUcPeriod"/>
              <a:tabLst>
                <a:tab pos="342900" algn="l"/>
              </a:tabLst>
            </a:pPr>
            <a:r>
              <a:rPr lang="en-US" altLang="en-US" dirty="0"/>
              <a:t>wrapping her entire knee area with a pillow.</a:t>
            </a:r>
            <a:br>
              <a:rPr lang="en-US" altLang="en-US" dirty="0"/>
            </a:br>
            <a:r>
              <a:rPr lang="en-US" altLang="en-US" b="1" dirty="0"/>
              <a:t>Rationale: </a:t>
            </a:r>
            <a:r>
              <a:rPr lang="en-US" altLang="en-US" dirty="0">
                <a:solidFill>
                  <a:srgbClr val="F37021"/>
                </a:solidFill>
              </a:rPr>
              <a:t>Providers can wrap the knee with a pillow to splint it. It is most important to splint the joint in the position it was found.</a:t>
            </a:r>
          </a:p>
          <a:p>
            <a:pPr marL="1016000" lvl="1" indent="-444500">
              <a:spcBef>
                <a:spcPct val="35000"/>
              </a:spcBef>
              <a:buFontTx/>
              <a:buAutoNum type="alphaUcPeriod"/>
              <a:tabLst>
                <a:tab pos="342900" algn="l"/>
              </a:tabLst>
            </a:pPr>
            <a:r>
              <a:rPr lang="en-US" altLang="en-US" dirty="0"/>
              <a:t>splinting the leg in the position in which it was found.</a:t>
            </a:r>
            <a:br>
              <a:rPr lang="en-US" altLang="en-US" dirty="0"/>
            </a:br>
            <a:r>
              <a:rPr lang="en-US" altLang="en-US" b="1" dirty="0"/>
              <a:t>Rationale: </a:t>
            </a:r>
            <a:r>
              <a:rPr lang="en-US" altLang="en-US" dirty="0">
                <a:solidFill>
                  <a:srgbClr val="F37021"/>
                </a:solidFill>
              </a:rPr>
              <a:t>Correct answer</a:t>
            </a:r>
          </a:p>
          <a:p>
            <a:pPr marL="1016000" lvl="1" indent="-444500">
              <a:spcBef>
                <a:spcPts val="800"/>
              </a:spcBef>
              <a:buFontTx/>
              <a:buAutoNum type="alphaUcPeriod" startAt="3"/>
            </a:pPr>
            <a:r>
              <a:rPr lang="en-US" altLang="en-US" dirty="0"/>
              <a:t>straightening her leg and applying two rigid board splints.</a:t>
            </a:r>
            <a:br>
              <a:rPr lang="en-US" altLang="en-US" dirty="0"/>
            </a:br>
            <a:r>
              <a:rPr lang="en-US" altLang="en-US" b="1" dirty="0"/>
              <a:t>Rationale: </a:t>
            </a:r>
            <a:r>
              <a:rPr lang="en-US" altLang="en-US" dirty="0">
                <a:solidFill>
                  <a:srgbClr val="F37021"/>
                </a:solidFill>
              </a:rPr>
              <a:t>The straightening of a joint injury is contraindicated if the pulses are intact.</a:t>
            </a:r>
          </a:p>
          <a:p>
            <a:pPr marL="1016000" lvl="1" indent="-444500">
              <a:spcBef>
                <a:spcPts val="800"/>
              </a:spcBef>
              <a:buFontTx/>
              <a:buAutoNum type="alphaUcPeriod" startAt="3"/>
            </a:pPr>
            <a:r>
              <a:rPr lang="en-US" altLang="en-US" dirty="0"/>
              <a:t>straightening her leg and applying and inflating an air splint.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Air splints are not effective on joint injuries that are flexed.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(1 of 10)</a:t>
            </a:r>
          </a:p>
        </p:txBody>
      </p:sp>
      <p:sp>
        <p:nvSpPr>
          <p:cNvPr id="16387" name="Content Placeholder 2"/>
          <p:cNvSpPr>
            <a:spLocks noGrp="1"/>
          </p:cNvSpPr>
          <p:nvPr>
            <p:ph type="body" idx="1"/>
          </p:nvPr>
        </p:nvSpPr>
        <p:spPr/>
        <p:txBody>
          <a:bodyPr rIns="228600"/>
          <a:lstStyle/>
          <a:p>
            <a:pPr>
              <a:spcBef>
                <a:spcPct val="35000"/>
              </a:spcBef>
            </a:pPr>
            <a:r>
              <a:rPr lang="en-US" altLang="en-US" dirty="0"/>
              <a:t>Gives us our recognizable human form</a:t>
            </a:r>
          </a:p>
          <a:p>
            <a:pPr>
              <a:spcBef>
                <a:spcPct val="35000"/>
              </a:spcBef>
            </a:pPr>
            <a:r>
              <a:rPr lang="en-US" altLang="en-US" dirty="0"/>
              <a:t>Protects our vital organs</a:t>
            </a:r>
          </a:p>
          <a:p>
            <a:pPr>
              <a:spcBef>
                <a:spcPct val="35000"/>
              </a:spcBef>
            </a:pPr>
            <a:r>
              <a:rPr lang="en-US" altLang="en-US" dirty="0"/>
              <a:t>Allows us to move</a:t>
            </a:r>
          </a:p>
          <a:p>
            <a:pPr>
              <a:spcBef>
                <a:spcPct val="35000"/>
              </a:spcBef>
            </a:pPr>
            <a:r>
              <a:rPr lang="en-US" altLang="en-US" dirty="0"/>
              <a:t>Made up of approximately 206 bones</a:t>
            </a:r>
          </a:p>
          <a:p>
            <a:pPr>
              <a:spcBef>
                <a:spcPct val="35000"/>
              </a:spcBef>
            </a:pPr>
            <a:r>
              <a:rPr lang="en-US" altLang="en-US" dirty="0"/>
              <a:t>Produces blood cells (in the bone marrow)</a:t>
            </a:r>
          </a:p>
          <a:p>
            <a:pPr>
              <a:spcBef>
                <a:spcPct val="35000"/>
              </a:spcBef>
            </a:pPr>
            <a:r>
              <a:rPr lang="en-US" altLang="en-US" dirty="0"/>
              <a:t>Serves as a reservoir for minerals and electrolytes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(2 of 10)</a:t>
            </a:r>
          </a:p>
        </p:txBody>
      </p:sp>
      <p:pic>
        <p:nvPicPr>
          <p:cNvPr id="4098" name="Picture 2" descr="The bones of the arms are labeled upper extremity, the bones of the legs as lower extremity. The shoulder girdle between the shoulder and arms, and the pelvis attached to the legs are shown.&#10;" title="An illustration of a human skeleton with components of the appendicular skeleton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149" y="1161336"/>
            <a:ext cx="2620962" cy="4389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28092" y="5550774"/>
            <a:ext cx="4572001" cy="923330"/>
          </a:xfrm>
          <a:prstGeom prst="rect">
            <a:avLst/>
          </a:prstGeom>
        </p:spPr>
        <p:txBody>
          <a:bodyPr wrap="square">
            <a:spAutoFit/>
          </a:bodyPr>
          <a:lstStyle/>
          <a:p>
            <a:r>
              <a:rPr lang="en-US" b="1" dirty="0"/>
              <a:t>FIGURE 32-4 </a:t>
            </a:r>
            <a:r>
              <a:rPr lang="en-US" dirty="0"/>
              <a:t>The human skeleton, consisting of</a:t>
            </a:r>
          </a:p>
          <a:p>
            <a:r>
              <a:rPr lang="en-US" dirty="0"/>
              <a:t>approximately 206 bones, gives us our form and protects our vital organs.</a:t>
            </a:r>
          </a:p>
        </p:txBody>
      </p:sp>
      <p:sp>
        <p:nvSpPr>
          <p:cNvPr id="4" name="Rectangle 3"/>
          <p:cNvSpPr/>
          <p:nvPr/>
        </p:nvSpPr>
        <p:spPr>
          <a:xfrm>
            <a:off x="4028092" y="642267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(3 of 10)</a:t>
            </a:r>
          </a:p>
        </p:txBody>
      </p:sp>
      <p:sp>
        <p:nvSpPr>
          <p:cNvPr id="18435" name="Content Placeholder 2"/>
          <p:cNvSpPr>
            <a:spLocks noGrp="1"/>
          </p:cNvSpPr>
          <p:nvPr>
            <p:ph type="body" idx="1"/>
          </p:nvPr>
        </p:nvSpPr>
        <p:spPr/>
        <p:txBody>
          <a:bodyPr rIns="228600"/>
          <a:lstStyle/>
          <a:p>
            <a:pPr>
              <a:spcBef>
                <a:spcPct val="35000"/>
              </a:spcBef>
            </a:pPr>
            <a:r>
              <a:rPr lang="en-US" altLang="en-US" dirty="0"/>
              <a:t>The skull protects the brain.</a:t>
            </a:r>
          </a:p>
          <a:p>
            <a:pPr>
              <a:spcBef>
                <a:spcPct val="35000"/>
              </a:spcBef>
            </a:pPr>
            <a:r>
              <a:rPr lang="en-US" altLang="en-US" dirty="0"/>
              <a:t>The thoracic cage protects the heart, lungs, and great vessels.</a:t>
            </a:r>
          </a:p>
          <a:p>
            <a:pPr>
              <a:spcBef>
                <a:spcPct val="35000"/>
              </a:spcBef>
            </a:pPr>
            <a:r>
              <a:rPr lang="en-US" altLang="en-US" dirty="0"/>
              <a:t>The pectoral girdle consists of two scapulae and two clavicles.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(4 of 10)</a:t>
            </a:r>
          </a:p>
        </p:txBody>
      </p:sp>
      <p:pic>
        <p:nvPicPr>
          <p:cNvPr id="5122" name="Picture 2" descr="A: Anterior view. The sternum is connected to the clavicle at the sternoclavicular joint. The clavicle extends across the shoulder till the acromioclavicular joint. The scapula at the back and the humerus in the upper arm meet at the glenohumeral or shoulder joint. B: Posterior view. The clavicle is attached to the acromion process of the scapula; the humerus of the upper arm is fit into the concave area of the glenoid fossa in the scapula.&#10;" title="Two illustrations, A and B, show anterior and posterior views of the pectoral girdle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262" y="1286637"/>
            <a:ext cx="3048000" cy="4559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34773" y="5856666"/>
            <a:ext cx="5707961" cy="646331"/>
          </a:xfrm>
          <a:prstGeom prst="rect">
            <a:avLst/>
          </a:prstGeom>
        </p:spPr>
        <p:txBody>
          <a:bodyPr wrap="square">
            <a:spAutoFit/>
          </a:bodyPr>
          <a:lstStyle/>
          <a:p>
            <a:r>
              <a:rPr lang="en-US" b="1" dirty="0"/>
              <a:t>FIGURE 32-5 </a:t>
            </a:r>
            <a:r>
              <a:rPr lang="en-US" dirty="0"/>
              <a:t>The pectoral girdle. </a:t>
            </a:r>
            <a:r>
              <a:rPr lang="en-US" b="1" dirty="0"/>
              <a:t>A. </a:t>
            </a:r>
            <a:r>
              <a:rPr lang="en-US" dirty="0"/>
              <a:t>Anterior view, including the clavicle. </a:t>
            </a:r>
            <a:r>
              <a:rPr lang="en-US" b="1" dirty="0"/>
              <a:t>B. </a:t>
            </a:r>
            <a:r>
              <a:rPr lang="en-US" dirty="0"/>
              <a:t>Posterior view, including the scapula.</a:t>
            </a:r>
          </a:p>
        </p:txBody>
      </p:sp>
      <p:sp>
        <p:nvSpPr>
          <p:cNvPr id="3" name="Rectangle 2"/>
          <p:cNvSpPr/>
          <p:nvPr/>
        </p:nvSpPr>
        <p:spPr>
          <a:xfrm>
            <a:off x="3534773" y="6502997"/>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(5 of 10)</a:t>
            </a:r>
          </a:p>
        </p:txBody>
      </p:sp>
      <p:sp>
        <p:nvSpPr>
          <p:cNvPr id="20483" name="Content Placeholder 2"/>
          <p:cNvSpPr>
            <a:spLocks noGrp="1"/>
          </p:cNvSpPr>
          <p:nvPr>
            <p:ph type="body" idx="1"/>
          </p:nvPr>
        </p:nvSpPr>
        <p:spPr>
          <a:xfrm>
            <a:off x="5351417" y="1447800"/>
            <a:ext cx="5181600" cy="4800600"/>
          </a:xfrm>
        </p:spPr>
        <p:txBody>
          <a:bodyPr rIns="228600"/>
          <a:lstStyle/>
          <a:p>
            <a:pPr>
              <a:spcBef>
                <a:spcPct val="35000"/>
              </a:spcBef>
            </a:pPr>
            <a:r>
              <a:rPr lang="en-US" altLang="en-US" dirty="0"/>
              <a:t>The upper extremity extends from the shoulder to the fingertips.</a:t>
            </a:r>
          </a:p>
          <a:p>
            <a:pPr lvl="1">
              <a:spcBef>
                <a:spcPct val="35000"/>
              </a:spcBef>
            </a:pPr>
            <a:r>
              <a:rPr lang="en-US" altLang="en-US" dirty="0"/>
              <a:t>Composed of the upper arm (humerus), elbow, and forearm (radius and ulna)</a:t>
            </a:r>
          </a:p>
        </p:txBody>
      </p:sp>
      <p:pic>
        <p:nvPicPr>
          <p:cNvPr id="6146" name="Picture 2" descr="The joint between the scapula and the humerus of the upper arm is labeled glenohumeral joint. The lower arm has two bones, the ulna and the radius.&#10;" title="An illustration shows the anatomy of the ar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34" y="1458913"/>
            <a:ext cx="3462130" cy="34469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7834" y="4965390"/>
            <a:ext cx="3741089" cy="369332"/>
          </a:xfrm>
          <a:prstGeom prst="rect">
            <a:avLst/>
          </a:prstGeom>
        </p:spPr>
        <p:txBody>
          <a:bodyPr wrap="none">
            <a:spAutoFit/>
          </a:bodyPr>
          <a:lstStyle/>
          <a:p>
            <a:r>
              <a:rPr lang="en-US" b="1" dirty="0"/>
              <a:t>FIGURE 32-6 </a:t>
            </a:r>
            <a:r>
              <a:rPr lang="en-US" dirty="0"/>
              <a:t>The anatomy of the arm.</a:t>
            </a:r>
          </a:p>
        </p:txBody>
      </p:sp>
      <p:sp>
        <p:nvSpPr>
          <p:cNvPr id="7" name="Rectangle 6"/>
          <p:cNvSpPr/>
          <p:nvPr/>
        </p:nvSpPr>
        <p:spPr>
          <a:xfrm>
            <a:off x="898525" y="533493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The Skeleton </a:t>
            </a:r>
            <a:r>
              <a:rPr lang="en-US" sz="2000" b="0" dirty="0">
                <a:cs typeface="+mj-cs"/>
              </a:rPr>
              <a:t>(6 of 10)</a:t>
            </a:r>
          </a:p>
        </p:txBody>
      </p:sp>
      <p:sp>
        <p:nvSpPr>
          <p:cNvPr id="2150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The hand contains three sets of bones:</a:t>
            </a:r>
          </a:p>
          <a:p>
            <a:pPr lvl="1">
              <a:spcBef>
                <a:spcPct val="35000"/>
              </a:spcBef>
            </a:pPr>
            <a:r>
              <a:rPr lang="en-US" altLang="en-US" dirty="0"/>
              <a:t>Wrist bones (carpals)</a:t>
            </a:r>
          </a:p>
          <a:p>
            <a:pPr lvl="1">
              <a:spcBef>
                <a:spcPct val="35000"/>
              </a:spcBef>
            </a:pPr>
            <a:r>
              <a:rPr lang="en-US" altLang="en-US" dirty="0"/>
              <a:t>Hand bones (metacarpals)</a:t>
            </a:r>
          </a:p>
          <a:p>
            <a:pPr lvl="1">
              <a:spcBef>
                <a:spcPct val="35000"/>
              </a:spcBef>
            </a:pPr>
            <a:r>
              <a:rPr lang="en-US" altLang="en-US" dirty="0"/>
              <a:t>Finger bones (phalanges)</a:t>
            </a:r>
          </a:p>
        </p:txBody>
      </p:sp>
      <p:pic>
        <p:nvPicPr>
          <p:cNvPr id="7170" name="Picture 2" descr="There are five fingers or phalanges labeled 1 thumb, 2 index, 3 long, 4 ring, and 5 small. The bones in the palm are labeled metacarpals. They meet the carpals of the wrist at the carpometacarpal joint. A large carpal bone articulating with the radius is labeled scaphoid. The radius and ulna are also shown.&#10;" title="An illustration of the hand with the bones of the hand and wrist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58913"/>
            <a:ext cx="3765274" cy="3519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525" y="4990488"/>
            <a:ext cx="4799910" cy="369332"/>
          </a:xfrm>
          <a:prstGeom prst="rect">
            <a:avLst/>
          </a:prstGeom>
        </p:spPr>
        <p:txBody>
          <a:bodyPr wrap="square">
            <a:spAutoFit/>
          </a:bodyPr>
          <a:lstStyle/>
          <a:p>
            <a:r>
              <a:rPr lang="en-US" b="1" dirty="0"/>
              <a:t>FIGURE 32-7 </a:t>
            </a:r>
            <a:r>
              <a:rPr lang="en-US" dirty="0"/>
              <a:t>The anatomy of the wrist and hand.</a:t>
            </a:r>
          </a:p>
        </p:txBody>
      </p:sp>
      <p:sp>
        <p:nvSpPr>
          <p:cNvPr id="3" name="Rectangle 2"/>
          <p:cNvSpPr/>
          <p:nvPr/>
        </p:nvSpPr>
        <p:spPr>
          <a:xfrm>
            <a:off x="898525" y="533493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defRPr/>
            </a:pPr>
            <a:r>
              <a:rPr lang="en-US" dirty="0">
                <a:cs typeface="+mj-cs"/>
              </a:rPr>
              <a:t>The Skeleton </a:t>
            </a:r>
            <a:r>
              <a:rPr lang="en-US" sz="2000" b="0" dirty="0">
                <a:cs typeface="+mj-cs"/>
              </a:rPr>
              <a:t>(7 of 10)</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The pelvis supports the body weight and protects the structures within the pelvis: the bladder, rectum, and female reproductive organs.</a:t>
            </a:r>
          </a:p>
          <a:p>
            <a:pPr>
              <a:spcBef>
                <a:spcPct val="35000"/>
              </a:spcBef>
            </a:pPr>
            <a:r>
              <a:rPr lang="en-US" altLang="en-US" dirty="0"/>
              <a:t>Pelvic girdle is formed by the ischium, ilium, and pubis.</a:t>
            </a:r>
          </a:p>
          <a:p>
            <a:pPr lvl="1">
              <a:spcBef>
                <a:spcPct val="35000"/>
              </a:spcBef>
            </a:pPr>
            <a:r>
              <a:rPr lang="en-US" altLang="en-US" dirty="0"/>
              <a:t>Bones are fused to form the innominate (hip) bone.</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p:txBody>
          <a:bodyPr/>
          <a:lstStyle/>
          <a:p>
            <a:pPr>
              <a:lnSpc>
                <a:spcPct val="85000"/>
              </a:lnSpc>
              <a:defRPr/>
            </a:pPr>
            <a:r>
              <a:rPr lang="en-US" dirty="0">
                <a:cs typeface="+mj-cs"/>
              </a:rPr>
              <a:t>The Skeleton </a:t>
            </a:r>
            <a:r>
              <a:rPr lang="en-US" sz="2000" b="0" dirty="0">
                <a:cs typeface="+mj-cs"/>
              </a:rPr>
              <a:t>(8 of 10)</a:t>
            </a:r>
          </a:p>
        </p:txBody>
      </p:sp>
      <p:sp>
        <p:nvSpPr>
          <p:cNvPr id="23555" name="Content Placeholder 1"/>
          <p:cNvSpPr>
            <a:spLocks noGrp="1"/>
          </p:cNvSpPr>
          <p:nvPr>
            <p:ph sz="half" idx="1"/>
          </p:nvPr>
        </p:nvSpPr>
        <p:spPr/>
        <p:txBody>
          <a:bodyPr/>
          <a:lstStyle/>
          <a:p>
            <a:r>
              <a:rPr lang="en-US" altLang="en-US" dirty="0"/>
              <a:t>The lower extremity consists of the bones of the thigh, leg, and foot.</a:t>
            </a:r>
          </a:p>
          <a:p>
            <a:pPr lvl="1">
              <a:spcBef>
                <a:spcPts val="900"/>
              </a:spcBef>
            </a:pPr>
            <a:r>
              <a:rPr lang="en-US" altLang="en-US" dirty="0"/>
              <a:t>Femur (thigh bone)</a:t>
            </a:r>
          </a:p>
          <a:p>
            <a:pPr lvl="1">
              <a:spcBef>
                <a:spcPts val="900"/>
              </a:spcBef>
            </a:pPr>
            <a:r>
              <a:rPr lang="en-US" altLang="en-US" dirty="0"/>
              <a:t>Femoral head</a:t>
            </a:r>
          </a:p>
          <a:p>
            <a:pPr lvl="1">
              <a:spcBef>
                <a:spcPts val="900"/>
              </a:spcBef>
            </a:pPr>
            <a:r>
              <a:rPr lang="en-US" altLang="en-US" dirty="0"/>
              <a:t>Tibia and fibula</a:t>
            </a:r>
          </a:p>
          <a:p>
            <a:pPr lvl="1">
              <a:spcBef>
                <a:spcPts val="900"/>
              </a:spcBef>
            </a:pPr>
            <a:r>
              <a:rPr lang="en-US" altLang="en-US" dirty="0"/>
              <a:t>Patella (kneecap)</a:t>
            </a:r>
          </a:p>
        </p:txBody>
      </p:sp>
      <p:pic>
        <p:nvPicPr>
          <p:cNvPr id="8194" name="Picture 2" descr="There is pelvis or hipbone, and the femoral head is joined with the pelvis at the hip. The femur is in the thigh; patella or kneecap at the knee; the fibula and tibia or shinbone of the lower leg; tarsals at the ankle; the foot with metatarsals and phalanges are shown.&#10;" title="An illustration of the leg or lower extremity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268" y="1360764"/>
            <a:ext cx="2571750" cy="4797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28336" y="6168231"/>
            <a:ext cx="4891980" cy="369332"/>
          </a:xfrm>
          <a:prstGeom prst="rect">
            <a:avLst/>
          </a:prstGeom>
        </p:spPr>
        <p:txBody>
          <a:bodyPr wrap="none">
            <a:spAutoFit/>
          </a:bodyPr>
          <a:lstStyle/>
          <a:p>
            <a:r>
              <a:rPr lang="en-US" b="1" dirty="0"/>
              <a:t>FIGURE 32-8 </a:t>
            </a:r>
            <a:r>
              <a:rPr lang="en-US" dirty="0"/>
              <a:t>The bones of the thigh, leg, and foot.</a:t>
            </a:r>
          </a:p>
        </p:txBody>
      </p:sp>
      <p:sp>
        <p:nvSpPr>
          <p:cNvPr id="7" name="Rectangle 6"/>
          <p:cNvSpPr/>
          <p:nvPr/>
        </p:nvSpPr>
        <p:spPr>
          <a:xfrm>
            <a:off x="5828336" y="652431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defRPr/>
            </a:pPr>
            <a:r>
              <a:rPr lang="en-US" dirty="0">
                <a:cs typeface="+mj-cs"/>
              </a:rPr>
              <a:t>The Skeleton </a:t>
            </a:r>
            <a:r>
              <a:rPr lang="en-US" sz="2000" b="0" dirty="0">
                <a:cs typeface="+mj-cs"/>
              </a:rPr>
              <a:t>(9 of 10)</a:t>
            </a:r>
          </a:p>
        </p:txBody>
      </p:sp>
      <p:sp>
        <p:nvSpPr>
          <p:cNvPr id="24579" name="Rectangle 3"/>
          <p:cNvSpPr>
            <a:spLocks noGrp="1" noChangeArrowheads="1"/>
          </p:cNvSpPr>
          <p:nvPr>
            <p:ph sz="half" idx="1"/>
          </p:nvPr>
        </p:nvSpPr>
        <p:spPr/>
        <p:txBody>
          <a:bodyPr rIns="228600"/>
          <a:lstStyle/>
          <a:p>
            <a:pPr>
              <a:spcBef>
                <a:spcPct val="35000"/>
              </a:spcBef>
            </a:pPr>
            <a:r>
              <a:rPr lang="en-US" altLang="en-US" dirty="0"/>
              <a:t>The foot consists of three classes of bones:</a:t>
            </a:r>
          </a:p>
          <a:p>
            <a:pPr lvl="1">
              <a:spcBef>
                <a:spcPct val="35000"/>
              </a:spcBef>
            </a:pPr>
            <a:r>
              <a:rPr lang="en-US" altLang="en-US" dirty="0"/>
              <a:t>Ankle bones (tarsals)</a:t>
            </a:r>
          </a:p>
          <a:p>
            <a:pPr lvl="1">
              <a:spcBef>
                <a:spcPct val="35000"/>
              </a:spcBef>
            </a:pPr>
            <a:r>
              <a:rPr lang="en-US" altLang="en-US" dirty="0"/>
              <a:t>Foot bones (metatarsals)</a:t>
            </a:r>
          </a:p>
          <a:p>
            <a:pPr lvl="1">
              <a:spcBef>
                <a:spcPct val="35000"/>
              </a:spcBef>
            </a:pPr>
            <a:r>
              <a:rPr lang="en-US" altLang="en-US" dirty="0"/>
              <a:t>Toe bones (phalanges)</a:t>
            </a:r>
          </a:p>
        </p:txBody>
      </p:sp>
      <p:pic>
        <p:nvPicPr>
          <p:cNvPr id="9218" name="Picture 2" descr="Achilles tendon is attached to the calcaneus at the heel. The phalanges in the toes; the metatarsal in the sole and tibia of the lower foot are labeled.&#10;" title="An illustration shows the bones of the foot and ank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6" y="1475464"/>
            <a:ext cx="4201010" cy="28988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40486" y="4388438"/>
            <a:ext cx="4466223" cy="369332"/>
          </a:xfrm>
          <a:prstGeom prst="rect">
            <a:avLst/>
          </a:prstGeom>
        </p:spPr>
        <p:txBody>
          <a:bodyPr wrap="none">
            <a:spAutoFit/>
          </a:bodyPr>
          <a:lstStyle/>
          <a:p>
            <a:r>
              <a:rPr lang="en-US" b="1" dirty="0"/>
              <a:t>FIGURE 32-9 </a:t>
            </a:r>
            <a:r>
              <a:rPr lang="en-US" dirty="0"/>
              <a:t>The bones of the foot and ankle.</a:t>
            </a:r>
          </a:p>
        </p:txBody>
      </p:sp>
      <p:sp>
        <p:nvSpPr>
          <p:cNvPr id="7" name="Rectangle 6"/>
          <p:cNvSpPr/>
          <p:nvPr/>
        </p:nvSpPr>
        <p:spPr>
          <a:xfrm>
            <a:off x="6440486" y="475777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pPr>
              <a:lnSpc>
                <a:spcPct val="85000"/>
              </a:lnSpc>
              <a:defRPr/>
            </a:pPr>
            <a:r>
              <a:rPr lang="en-US" dirty="0">
                <a:cs typeface="+mj-cs"/>
              </a:rPr>
              <a:t>The Skeleton </a:t>
            </a:r>
            <a:r>
              <a:rPr lang="en-US" sz="2000" b="0" dirty="0">
                <a:cs typeface="+mj-cs"/>
              </a:rPr>
              <a:t>(10 of 10)</a:t>
            </a:r>
          </a:p>
        </p:txBody>
      </p:sp>
      <p:sp>
        <p:nvSpPr>
          <p:cNvPr id="25603" name="Rectangle 1027"/>
          <p:cNvSpPr>
            <a:spLocks noGrp="1" noChangeArrowheads="1"/>
          </p:cNvSpPr>
          <p:nvPr>
            <p:ph type="body" idx="1"/>
          </p:nvPr>
        </p:nvSpPr>
        <p:spPr/>
        <p:txBody>
          <a:bodyPr rIns="228600"/>
          <a:lstStyle/>
          <a:p>
            <a:pPr>
              <a:spcBef>
                <a:spcPct val="35000"/>
              </a:spcBef>
            </a:pPr>
            <a:r>
              <a:rPr lang="en-US" altLang="en-US" dirty="0"/>
              <a:t>The bones of the skeleton provide a framework to which the muscles and tendons are attached.</a:t>
            </a:r>
          </a:p>
          <a:p>
            <a:pPr>
              <a:spcBef>
                <a:spcPct val="35000"/>
              </a:spcBef>
            </a:pPr>
            <a:r>
              <a:rPr lang="en-US" altLang="en-US" dirty="0"/>
              <a:t>A joint is formed wherever two bones come into contact.</a:t>
            </a:r>
          </a:p>
          <a:p>
            <a:pPr lvl="1">
              <a:spcBef>
                <a:spcPct val="35000"/>
              </a:spcBef>
            </a:pPr>
            <a:r>
              <a:rPr lang="en-US" altLang="en-US" dirty="0"/>
              <a:t>Held together in a tough fibrous capsule</a:t>
            </a:r>
          </a:p>
          <a:p>
            <a:pPr lvl="1">
              <a:spcBef>
                <a:spcPct val="35000"/>
              </a:spcBef>
            </a:pPr>
            <a:r>
              <a:rPr lang="en-US" altLang="en-US" dirty="0"/>
              <a:t>Lubricated by synovial fluid</a:t>
            </a:r>
          </a:p>
          <a:p>
            <a:pPr lvl="1">
              <a:spcBef>
                <a:spcPct val="35000"/>
              </a:spcBef>
            </a:pPr>
            <a:r>
              <a:rPr lang="en-US" altLang="en-US" dirty="0"/>
              <a:t>Allows motion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Mechanism of Injury</a:t>
            </a:r>
          </a:p>
        </p:txBody>
      </p:sp>
      <p:sp>
        <p:nvSpPr>
          <p:cNvPr id="26627" name="Content Placeholder 2"/>
          <p:cNvSpPr>
            <a:spLocks noGrp="1"/>
          </p:cNvSpPr>
          <p:nvPr>
            <p:ph type="body" idx="1"/>
          </p:nvPr>
        </p:nvSpPr>
        <p:spPr/>
        <p:txBody>
          <a:bodyPr rIns="228600"/>
          <a:lstStyle/>
          <a:p>
            <a:pPr>
              <a:spcBef>
                <a:spcPct val="35000"/>
              </a:spcBef>
            </a:pPr>
            <a:r>
              <a:rPr lang="en-US" altLang="en-US" dirty="0"/>
              <a:t>Significant force is generally required to cause fractures and dislocations.</a:t>
            </a:r>
          </a:p>
          <a:p>
            <a:pPr lvl="1">
              <a:spcBef>
                <a:spcPct val="35000"/>
              </a:spcBef>
            </a:pPr>
            <a:r>
              <a:rPr lang="en-US" altLang="en-US" dirty="0"/>
              <a:t>Direct blows</a:t>
            </a:r>
          </a:p>
          <a:p>
            <a:pPr lvl="1">
              <a:spcBef>
                <a:spcPct val="35000"/>
              </a:spcBef>
            </a:pPr>
            <a:r>
              <a:rPr lang="en-US" altLang="en-US" dirty="0"/>
              <a:t>Indirect forces</a:t>
            </a:r>
          </a:p>
          <a:p>
            <a:pPr lvl="1">
              <a:spcBef>
                <a:spcPct val="35000"/>
              </a:spcBef>
            </a:pPr>
            <a:r>
              <a:rPr lang="en-US" altLang="en-US" dirty="0"/>
              <a:t>Twisting forces</a:t>
            </a:r>
          </a:p>
          <a:p>
            <a:pPr lvl="1">
              <a:spcBef>
                <a:spcPct val="35000"/>
              </a:spcBef>
            </a:pPr>
            <a:r>
              <a:rPr lang="en-US" altLang="en-US" dirty="0"/>
              <a:t>High-energy forces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Fractures </a:t>
            </a:r>
            <a:r>
              <a:rPr lang="en-US" sz="2000" b="0" dirty="0">
                <a:cs typeface="+mj-cs"/>
              </a:rPr>
              <a:t>(1 of 8)</a:t>
            </a:r>
          </a:p>
        </p:txBody>
      </p:sp>
      <p:sp>
        <p:nvSpPr>
          <p:cNvPr id="27651" name="Content Placeholder 2"/>
          <p:cNvSpPr>
            <a:spLocks noGrp="1"/>
          </p:cNvSpPr>
          <p:nvPr>
            <p:ph type="body" idx="1"/>
          </p:nvPr>
        </p:nvSpPr>
        <p:spPr/>
        <p:txBody>
          <a:bodyPr rIns="228600"/>
          <a:lstStyle/>
          <a:p>
            <a:pPr>
              <a:spcBef>
                <a:spcPct val="35000"/>
              </a:spcBef>
            </a:pPr>
            <a:r>
              <a:rPr lang="en-US" altLang="en-US" dirty="0"/>
              <a:t>A break in the continuity of the bone</a:t>
            </a:r>
          </a:p>
          <a:p>
            <a:pPr>
              <a:spcBef>
                <a:spcPct val="35000"/>
              </a:spcBef>
            </a:pPr>
            <a:r>
              <a:rPr lang="en-US" altLang="en-US" dirty="0"/>
              <a:t>Classified as either closed or open</a:t>
            </a:r>
          </a:p>
          <a:p>
            <a:pPr>
              <a:spcBef>
                <a:spcPct val="35000"/>
              </a:spcBef>
            </a:pPr>
            <a:r>
              <a:rPr lang="en-US" altLang="en-US" dirty="0"/>
              <a:t>Determine whether the overlying skin is damaged.</a:t>
            </a:r>
          </a:p>
          <a:p>
            <a:pPr lvl="1">
              <a:spcBef>
                <a:spcPct val="35000"/>
              </a:spcBef>
            </a:pPr>
            <a:r>
              <a:rPr lang="en-US" altLang="en-US" dirty="0"/>
              <a:t>Treat any injury that breaks the skin as a possible open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cs typeface="+mj-cs"/>
              </a:rPr>
              <a:t>Fractures </a:t>
            </a:r>
            <a:r>
              <a:rPr lang="en-US" sz="2000" b="0" dirty="0">
                <a:cs typeface="+mj-cs"/>
              </a:rPr>
              <a:t>(2 of 8)</a:t>
            </a:r>
          </a:p>
        </p:txBody>
      </p:sp>
      <p:sp>
        <p:nvSpPr>
          <p:cNvPr id="28675" name="Content Placeholder 2"/>
          <p:cNvSpPr>
            <a:spLocks noGrp="1"/>
          </p:cNvSpPr>
          <p:nvPr>
            <p:ph type="body" idx="1"/>
          </p:nvPr>
        </p:nvSpPr>
        <p:spPr/>
        <p:txBody>
          <a:bodyPr rIns="228600"/>
          <a:lstStyle/>
          <a:p>
            <a:pPr>
              <a:spcBef>
                <a:spcPct val="35000"/>
              </a:spcBef>
            </a:pPr>
            <a:r>
              <a:rPr lang="en-US" altLang="en-US" dirty="0"/>
              <a:t>Fractures are described by whether the bone is moved from its normal position.</a:t>
            </a:r>
          </a:p>
          <a:p>
            <a:pPr lvl="1">
              <a:spcBef>
                <a:spcPct val="35000"/>
              </a:spcBef>
            </a:pPr>
            <a:r>
              <a:rPr lang="en-US" altLang="en-US" dirty="0"/>
              <a:t>A nondisplaced fracture is a simple crack of the bone.</a:t>
            </a:r>
          </a:p>
          <a:p>
            <a:pPr lvl="1">
              <a:spcBef>
                <a:spcPct val="35000"/>
              </a:spcBef>
            </a:pPr>
            <a:r>
              <a:rPr lang="en-US" altLang="en-US" dirty="0"/>
              <a:t>A displaced fracture produces actual deformity or distortion of the limb.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(3 of 8)</a:t>
            </a:r>
          </a:p>
        </p:txBody>
      </p:sp>
      <p:pic>
        <p:nvPicPr>
          <p:cNvPr id="10242" name="Picture 2" descr="A: Greenstick fracture. There is a partial break in the bone, not all the way through. B: Oblique fracture. There is a slanting fracture line in the bone.&#10;" title="Four illustrations, A through D, show specific types of fra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058" y="1235336"/>
            <a:ext cx="3896140" cy="3974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35058" y="5208749"/>
            <a:ext cx="4943060" cy="923330"/>
          </a:xfrm>
          <a:prstGeom prst="rect">
            <a:avLst/>
          </a:prstGeom>
        </p:spPr>
        <p:txBody>
          <a:bodyPr wrap="square">
            <a:spAutoFit/>
          </a:bodyPr>
          <a:lstStyle/>
          <a:p>
            <a:r>
              <a:rPr lang="en-US" b="1" dirty="0"/>
              <a:t>FIGURE 32-15 </a:t>
            </a:r>
            <a:r>
              <a:rPr lang="en-US" dirty="0"/>
              <a:t>Special terms to describe fractures.</a:t>
            </a:r>
          </a:p>
          <a:p>
            <a:r>
              <a:rPr lang="en-US" b="1" dirty="0"/>
              <a:t>A. </a:t>
            </a:r>
            <a:r>
              <a:rPr lang="en-US" dirty="0"/>
              <a:t>Greenstick fracture. </a:t>
            </a:r>
            <a:r>
              <a:rPr lang="en-US" b="1" dirty="0"/>
              <a:t>B. </a:t>
            </a:r>
            <a:r>
              <a:rPr lang="en-US" dirty="0"/>
              <a:t>Oblique fracture. </a:t>
            </a:r>
            <a:br>
              <a:rPr lang="en-US" dirty="0"/>
            </a:br>
            <a:r>
              <a:rPr lang="en-US" b="1" dirty="0"/>
              <a:t>C. </a:t>
            </a:r>
            <a:r>
              <a:rPr lang="en-US" dirty="0"/>
              <a:t>Pathologic fracture. </a:t>
            </a:r>
            <a:r>
              <a:rPr lang="en-US" b="1" dirty="0"/>
              <a:t>D. </a:t>
            </a:r>
            <a:r>
              <a:rPr lang="en-US" dirty="0"/>
              <a:t>Incomplete fracture.</a:t>
            </a:r>
          </a:p>
        </p:txBody>
      </p:sp>
      <p:sp>
        <p:nvSpPr>
          <p:cNvPr id="4" name="Rectangle 3"/>
          <p:cNvSpPr/>
          <p:nvPr/>
        </p:nvSpPr>
        <p:spPr>
          <a:xfrm>
            <a:off x="4135058" y="6169893"/>
            <a:ext cx="208743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A-D:</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(4 of 8)</a:t>
            </a:r>
          </a:p>
        </p:txBody>
      </p:sp>
      <p:sp>
        <p:nvSpPr>
          <p:cNvPr id="30723" name="Rectangle 1027"/>
          <p:cNvSpPr>
            <a:spLocks noGrp="1" noChangeArrowheads="1"/>
          </p:cNvSpPr>
          <p:nvPr>
            <p:ph type="body" idx="1"/>
          </p:nvPr>
        </p:nvSpPr>
        <p:spPr/>
        <p:txBody>
          <a:bodyPr rIns="228600"/>
          <a:lstStyle/>
          <a:p>
            <a:pPr>
              <a:spcBef>
                <a:spcPct val="35000"/>
              </a:spcBef>
            </a:pPr>
            <a:r>
              <a:rPr lang="en-US" altLang="en-US" dirty="0"/>
              <a:t>Comminuted</a:t>
            </a:r>
          </a:p>
          <a:p>
            <a:pPr lvl="1">
              <a:spcBef>
                <a:spcPct val="35000"/>
              </a:spcBef>
            </a:pPr>
            <a:r>
              <a:rPr lang="en-US" altLang="en-US" dirty="0"/>
              <a:t>A fracture in which the bone is broken into more than two fragments</a:t>
            </a:r>
          </a:p>
          <a:p>
            <a:pPr>
              <a:spcBef>
                <a:spcPct val="35000"/>
              </a:spcBef>
            </a:pPr>
            <a:r>
              <a:rPr lang="en-US" altLang="en-US" dirty="0"/>
              <a:t>Epiphyseal</a:t>
            </a:r>
          </a:p>
          <a:p>
            <a:pPr lvl="1">
              <a:spcBef>
                <a:spcPct val="35000"/>
              </a:spcBef>
            </a:pPr>
            <a:r>
              <a:rPr lang="en-US" altLang="en-US" dirty="0"/>
              <a:t>A fracture in the growth section of a child’s bone</a:t>
            </a:r>
          </a:p>
          <a:p>
            <a:pPr>
              <a:spcBef>
                <a:spcPct val="35000"/>
              </a:spcBef>
            </a:pPr>
            <a:r>
              <a:rPr lang="en-US" altLang="en-US" dirty="0"/>
              <a:t>Greenstick</a:t>
            </a:r>
          </a:p>
          <a:p>
            <a:pPr lvl="1">
              <a:spcBef>
                <a:spcPct val="35000"/>
              </a:spcBef>
            </a:pPr>
            <a:r>
              <a:rPr lang="en-US" altLang="en-US" dirty="0"/>
              <a:t>An incomplete fracture that passes only partway through the shaft of a bone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(5 of 8)</a:t>
            </a:r>
          </a:p>
        </p:txBody>
      </p:sp>
      <p:sp>
        <p:nvSpPr>
          <p:cNvPr id="31747" name="Rectangle 1027"/>
          <p:cNvSpPr>
            <a:spLocks noGrp="1" noChangeArrowheads="1"/>
          </p:cNvSpPr>
          <p:nvPr>
            <p:ph type="body" idx="1"/>
          </p:nvPr>
        </p:nvSpPr>
        <p:spPr/>
        <p:txBody>
          <a:bodyPr rIns="228600"/>
          <a:lstStyle/>
          <a:p>
            <a:pPr>
              <a:spcBef>
                <a:spcPct val="35000"/>
              </a:spcBef>
            </a:pPr>
            <a:r>
              <a:rPr lang="en-US" altLang="en-US" dirty="0"/>
              <a:t>Incomplete</a:t>
            </a:r>
          </a:p>
          <a:p>
            <a:pPr lvl="1">
              <a:spcBef>
                <a:spcPct val="35000"/>
              </a:spcBef>
            </a:pPr>
            <a:r>
              <a:rPr lang="en-US" altLang="en-US" dirty="0"/>
              <a:t>A fracture that does not run completely through the bone</a:t>
            </a:r>
          </a:p>
          <a:p>
            <a:pPr>
              <a:spcBef>
                <a:spcPct val="35000"/>
              </a:spcBef>
            </a:pPr>
            <a:r>
              <a:rPr lang="en-US" altLang="en-US" dirty="0"/>
              <a:t>Oblique</a:t>
            </a:r>
          </a:p>
          <a:p>
            <a:pPr lvl="1">
              <a:spcBef>
                <a:spcPct val="35000"/>
              </a:spcBef>
            </a:pPr>
            <a:r>
              <a:rPr lang="en-US" altLang="en-US" dirty="0"/>
              <a:t>A fracture in which the bone is broken at an angle across the bone</a:t>
            </a:r>
          </a:p>
          <a:p>
            <a:pPr>
              <a:spcBef>
                <a:spcPct val="35000"/>
              </a:spcBef>
            </a:pPr>
            <a:r>
              <a:rPr lang="en-US" altLang="en-US" dirty="0"/>
              <a:t>Pathologic</a:t>
            </a:r>
          </a:p>
          <a:p>
            <a:pPr lvl="1">
              <a:spcBef>
                <a:spcPct val="35000"/>
              </a:spcBef>
            </a:pPr>
            <a:r>
              <a:rPr lang="en-US" altLang="en-US" dirty="0"/>
              <a:t>A fracture of weakened or diseased bone</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Orthopaedic Trauma</a:t>
            </a:r>
          </a:p>
          <a:p>
            <a:pPr eaLnBrk="1" hangingPunct="1">
              <a:spcBef>
                <a:spcPct val="35000"/>
              </a:spcBef>
            </a:pPr>
            <a:r>
              <a:rPr lang="en-US" altLang="en-US" dirty="0"/>
              <a:t>Recognition and management of</a:t>
            </a:r>
          </a:p>
          <a:p>
            <a:pPr lvl="1" eaLnBrk="1" hangingPunct="1">
              <a:spcBef>
                <a:spcPct val="35000"/>
              </a:spcBef>
            </a:pPr>
            <a:r>
              <a:rPr lang="en-US" altLang="en-US" dirty="0"/>
              <a:t>Open fractures</a:t>
            </a:r>
          </a:p>
          <a:p>
            <a:pPr lvl="1" eaLnBrk="1" hangingPunct="1">
              <a:spcBef>
                <a:spcPct val="35000"/>
              </a:spcBef>
            </a:pPr>
            <a:r>
              <a:rPr lang="en-US" altLang="en-US" dirty="0"/>
              <a:t>Closed fractures</a:t>
            </a:r>
          </a:p>
          <a:p>
            <a:pPr lvl="1" eaLnBrk="1" hangingPunct="1">
              <a:spcBef>
                <a:spcPct val="35000"/>
              </a:spcBef>
            </a:pPr>
            <a:r>
              <a:rPr lang="en-US" altLang="en-US" dirty="0"/>
              <a:t>Dislocations</a:t>
            </a:r>
          </a:p>
          <a:p>
            <a:pPr lvl="1" eaLnBrk="1" hangingPunct="1">
              <a:spcBef>
                <a:spcPct val="35000"/>
              </a:spcBef>
            </a:pPr>
            <a:r>
              <a:rPr lang="en-US" altLang="en-US" dirty="0"/>
              <a:t>Amputations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(6 of 8)</a:t>
            </a:r>
          </a:p>
        </p:txBody>
      </p:sp>
      <p:sp>
        <p:nvSpPr>
          <p:cNvPr id="39939" name="Rectangle 1027"/>
          <p:cNvSpPr>
            <a:spLocks noGrp="1" noChangeArrowheads="1"/>
          </p:cNvSpPr>
          <p:nvPr>
            <p:ph type="body" idx="1"/>
          </p:nvPr>
        </p:nvSpPr>
        <p:spPr/>
        <p:txBody>
          <a:bodyPr rIns="228600"/>
          <a:lstStyle/>
          <a:p>
            <a:pPr>
              <a:spcBef>
                <a:spcPct val="35000"/>
              </a:spcBef>
              <a:defRPr/>
            </a:pPr>
            <a:r>
              <a:rPr lang="en-US" altLang="en-US" dirty="0">
                <a:cs typeface="+mn-cs"/>
              </a:rPr>
              <a:t>Spiral</a:t>
            </a:r>
          </a:p>
          <a:p>
            <a:pPr lvl="1">
              <a:spcBef>
                <a:spcPct val="35000"/>
              </a:spcBef>
              <a:defRPr/>
            </a:pPr>
            <a:r>
              <a:rPr lang="en-US" altLang="en-US" dirty="0"/>
              <a:t>A fracture caused by a twisting force, causing an oblique fracture around and through the bone</a:t>
            </a:r>
          </a:p>
          <a:p>
            <a:pPr>
              <a:spcBef>
                <a:spcPct val="35000"/>
              </a:spcBef>
              <a:defRPr/>
            </a:pPr>
            <a:r>
              <a:rPr lang="en-US" altLang="en-US" dirty="0">
                <a:cs typeface="+mn-cs"/>
              </a:rPr>
              <a:t>Transverse</a:t>
            </a:r>
          </a:p>
          <a:p>
            <a:pPr lvl="1">
              <a:spcBef>
                <a:spcPct val="35000"/>
              </a:spcBef>
              <a:defRPr/>
            </a:pPr>
            <a:r>
              <a:rPr lang="en-US" altLang="en-US" dirty="0"/>
              <a:t>A fracture that occurs straight across the bone</a:t>
            </a:r>
          </a:p>
          <a:p>
            <a:pPr marL="457200" lvl="1" indent="0">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(7 of 8)</a:t>
            </a:r>
          </a:p>
        </p:txBody>
      </p:sp>
      <p:sp>
        <p:nvSpPr>
          <p:cNvPr id="33795" name="Rectangle 1027"/>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Suspect a fracture if one or more of the following signs are present:</a:t>
            </a:r>
          </a:p>
          <a:p>
            <a:pPr lvl="1">
              <a:spcBef>
                <a:spcPct val="35000"/>
              </a:spcBef>
            </a:pPr>
            <a:r>
              <a:rPr lang="en-US" altLang="en-US" dirty="0"/>
              <a:t>Deformity</a:t>
            </a:r>
          </a:p>
          <a:p>
            <a:pPr lvl="1">
              <a:spcBef>
                <a:spcPct val="35000"/>
              </a:spcBef>
            </a:pPr>
            <a:r>
              <a:rPr lang="en-US" altLang="en-US" dirty="0"/>
              <a:t>Tenderness</a:t>
            </a:r>
          </a:p>
          <a:p>
            <a:pPr lvl="1">
              <a:spcBef>
                <a:spcPct val="35000"/>
              </a:spcBef>
            </a:pPr>
            <a:r>
              <a:rPr lang="en-US" altLang="en-US" dirty="0"/>
              <a:t>Guarding</a:t>
            </a:r>
          </a:p>
          <a:p>
            <a:pPr lvl="1">
              <a:spcBef>
                <a:spcPct val="35000"/>
              </a:spcBef>
            </a:pPr>
            <a:r>
              <a:rPr lang="en-US" altLang="en-US" dirty="0"/>
              <a:t>Swelling</a:t>
            </a:r>
          </a:p>
        </p:txBody>
      </p:sp>
      <p:sp>
        <p:nvSpPr>
          <p:cNvPr id="3" name="Rectangle 2">
            <a:extLst>
              <a:ext uri="{FF2B5EF4-FFF2-40B4-BE49-F238E27FC236}">
                <a16:creationId xmlns:a16="http://schemas.microsoft.com/office/drawing/2014/main" id="{E0C856DC-21E2-4D65-BD41-BB746D340CBC}"/>
              </a:ext>
            </a:extLst>
          </p:cNvPr>
          <p:cNvSpPr/>
          <p:nvPr/>
        </p:nvSpPr>
        <p:spPr>
          <a:xfrm>
            <a:off x="466660" y="6132514"/>
            <a:ext cx="1364476" cy="369332"/>
          </a:xfrm>
          <a:prstGeom prst="rect">
            <a:avLst/>
          </a:prstGeom>
        </p:spPr>
        <p:txBody>
          <a:bodyPr wrap="none">
            <a:spAutoFit/>
          </a:bodyPr>
          <a:lstStyle/>
          <a:p>
            <a:pPr lvl="0"/>
            <a:r>
              <a:rPr lang="en-US" dirty="0">
                <a:solidFill>
                  <a:srgbClr val="FFFFFF"/>
                </a:solidFill>
              </a:rPr>
              <a:t>Figure 32-18</a:t>
            </a:r>
          </a:p>
        </p:txBody>
      </p:sp>
      <p:pic>
        <p:nvPicPr>
          <p:cNvPr id="11266" name="Picture 2" descr="A photo shows a pair of injured and deformed leg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193041"/>
            <a:ext cx="2932112" cy="173196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A photo shows a pair of legs with one knee swolle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4094308"/>
            <a:ext cx="2901950" cy="1957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525" y="2907693"/>
            <a:ext cx="4653189" cy="923330"/>
          </a:xfrm>
          <a:prstGeom prst="rect">
            <a:avLst/>
          </a:prstGeom>
        </p:spPr>
        <p:txBody>
          <a:bodyPr wrap="square">
            <a:spAutoFit/>
          </a:bodyPr>
          <a:lstStyle/>
          <a:p>
            <a:r>
              <a:rPr lang="en-US" b="1" dirty="0"/>
              <a:t>FIGURE 32-16 </a:t>
            </a:r>
            <a:r>
              <a:rPr lang="en-US" dirty="0"/>
              <a:t>Obvious deformity, shortening, rotation, or angulation should increase your index of suspicion for a fracture.</a:t>
            </a:r>
          </a:p>
        </p:txBody>
      </p:sp>
      <p:sp>
        <p:nvSpPr>
          <p:cNvPr id="4" name="Rectangle 3"/>
          <p:cNvSpPr/>
          <p:nvPr/>
        </p:nvSpPr>
        <p:spPr>
          <a:xfrm>
            <a:off x="898525" y="3757346"/>
            <a:ext cx="22781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Charles Stewart MD, EMDM MPH.</a:t>
            </a:r>
          </a:p>
        </p:txBody>
      </p:sp>
      <p:sp>
        <p:nvSpPr>
          <p:cNvPr id="5" name="Rectangle 4"/>
          <p:cNvSpPr/>
          <p:nvPr/>
        </p:nvSpPr>
        <p:spPr>
          <a:xfrm>
            <a:off x="898525" y="6012946"/>
            <a:ext cx="5268988" cy="646331"/>
          </a:xfrm>
          <a:prstGeom prst="rect">
            <a:avLst/>
          </a:prstGeom>
        </p:spPr>
        <p:txBody>
          <a:bodyPr wrap="square">
            <a:spAutoFit/>
          </a:bodyPr>
          <a:lstStyle/>
          <a:p>
            <a:r>
              <a:rPr lang="en-US" b="1" dirty="0"/>
              <a:t>FIGURE 32-18 </a:t>
            </a:r>
            <a:r>
              <a:rPr lang="en-US" dirty="0"/>
              <a:t>Swelling that occurs in association with a fracture can often mask deformity of the limb.</a:t>
            </a:r>
          </a:p>
        </p:txBody>
      </p:sp>
      <p:sp>
        <p:nvSpPr>
          <p:cNvPr id="6" name="Rectangle 5"/>
          <p:cNvSpPr/>
          <p:nvPr/>
        </p:nvSpPr>
        <p:spPr>
          <a:xfrm>
            <a:off x="898525" y="6595177"/>
            <a:ext cx="208903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Dr. P. </a:t>
            </a:r>
            <a:r>
              <a:rPr lang="fr-FR" sz="1000" dirty="0" err="1">
                <a:latin typeface="Arial" panose="020B0604020202020204" pitchFamily="34" charset="0"/>
                <a:cs typeface="Arial" panose="020B0604020202020204" pitchFamily="34" charset="0"/>
              </a:rPr>
              <a:t>Marazzi</a:t>
            </a:r>
            <a:r>
              <a:rPr lang="fr-FR" sz="1000" dirty="0">
                <a:latin typeface="Arial" panose="020B0604020202020204" pitchFamily="34" charset="0"/>
                <a:cs typeface="Arial" panose="020B0604020202020204" pitchFamily="34" charset="0"/>
              </a:rPr>
              <a:t>/Science Source.</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Fractures </a:t>
            </a:r>
            <a:r>
              <a:rPr lang="en-US" sz="2000" b="0" dirty="0">
                <a:cs typeface="+mj-cs"/>
              </a:rPr>
              <a:t>(8 of 8)</a:t>
            </a:r>
          </a:p>
        </p:txBody>
      </p:sp>
      <p:sp>
        <p:nvSpPr>
          <p:cNvPr id="34819" name="Rectangle 3"/>
          <p:cNvSpPr>
            <a:spLocks noGrp="1" noChangeArrowheads="1"/>
          </p:cNvSpPr>
          <p:nvPr>
            <p:ph type="body" idx="1"/>
          </p:nvPr>
        </p:nvSpPr>
        <p:spPr>
          <a:xfrm>
            <a:off x="6096000" y="1447800"/>
            <a:ext cx="5181600" cy="4876800"/>
          </a:xfrm>
        </p:spPr>
        <p:txBody>
          <a:bodyPr rIns="228600"/>
          <a:lstStyle/>
          <a:p>
            <a:pPr>
              <a:spcBef>
                <a:spcPct val="35000"/>
              </a:spcBef>
            </a:pPr>
            <a:r>
              <a:rPr lang="en-US" altLang="en-US" dirty="0"/>
              <a:t>Signs of fractures (cont’d)</a:t>
            </a:r>
          </a:p>
          <a:p>
            <a:pPr lvl="1">
              <a:spcBef>
                <a:spcPct val="35000"/>
              </a:spcBef>
            </a:pPr>
            <a:r>
              <a:rPr lang="en-US" altLang="en-US" dirty="0"/>
              <a:t>Bruising</a:t>
            </a:r>
          </a:p>
          <a:p>
            <a:pPr lvl="1">
              <a:spcBef>
                <a:spcPct val="35000"/>
              </a:spcBef>
            </a:pPr>
            <a:r>
              <a:rPr lang="en-US" altLang="en-US" dirty="0"/>
              <a:t>Crepitus</a:t>
            </a:r>
          </a:p>
          <a:p>
            <a:pPr lvl="1">
              <a:spcBef>
                <a:spcPct val="35000"/>
              </a:spcBef>
            </a:pPr>
            <a:r>
              <a:rPr lang="en-US" altLang="en-US" dirty="0"/>
              <a:t>False motion</a:t>
            </a:r>
          </a:p>
          <a:p>
            <a:pPr lvl="1">
              <a:spcBef>
                <a:spcPct val="35000"/>
              </a:spcBef>
            </a:pPr>
            <a:r>
              <a:rPr lang="en-US" altLang="en-US" dirty="0"/>
              <a:t>Exposed fragments</a:t>
            </a:r>
          </a:p>
          <a:p>
            <a:pPr lvl="1">
              <a:spcBef>
                <a:spcPct val="35000"/>
              </a:spcBef>
            </a:pPr>
            <a:r>
              <a:rPr lang="en-US" altLang="en-US" dirty="0"/>
              <a:t>Pain</a:t>
            </a:r>
          </a:p>
          <a:p>
            <a:pPr lvl="1">
              <a:spcBef>
                <a:spcPct val="35000"/>
              </a:spcBef>
            </a:pPr>
            <a:r>
              <a:rPr lang="en-US" altLang="en-US" dirty="0"/>
              <a:t>Locked joint</a:t>
            </a:r>
          </a:p>
        </p:txBody>
      </p:sp>
      <p:pic>
        <p:nvPicPr>
          <p:cNvPr id="12290" name="Picture 2" descr="A photo shows a swollen foo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58913"/>
            <a:ext cx="4073456" cy="2588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5790" y="4060345"/>
            <a:ext cx="5303492" cy="646331"/>
          </a:xfrm>
          <a:prstGeom prst="rect">
            <a:avLst/>
          </a:prstGeom>
        </p:spPr>
        <p:txBody>
          <a:bodyPr wrap="square">
            <a:spAutoFit/>
          </a:bodyPr>
          <a:lstStyle/>
          <a:p>
            <a:r>
              <a:rPr lang="en-US" b="1" dirty="0"/>
              <a:t>FIGURE 32-19 </a:t>
            </a:r>
            <a:r>
              <a:rPr lang="en-US" dirty="0"/>
              <a:t>Fractures almost always have associated</a:t>
            </a:r>
          </a:p>
          <a:p>
            <a:r>
              <a:rPr lang="en-US" dirty="0"/>
              <a:t>bruising into the surrounding soft tissue.</a:t>
            </a:r>
          </a:p>
        </p:txBody>
      </p:sp>
      <p:sp>
        <p:nvSpPr>
          <p:cNvPr id="4" name="Rectangle 3"/>
          <p:cNvSpPr/>
          <p:nvPr/>
        </p:nvSpPr>
        <p:spPr>
          <a:xfrm>
            <a:off x="875790" y="4674339"/>
            <a:ext cx="158889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fotokostic</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iStockphoto</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ChangeArrowheads="1"/>
          </p:cNvSpPr>
          <p:nvPr>
            <p:ph type="title"/>
          </p:nvPr>
        </p:nvSpPr>
        <p:spPr/>
        <p:txBody>
          <a:bodyPr/>
          <a:lstStyle/>
          <a:p>
            <a:pPr>
              <a:lnSpc>
                <a:spcPct val="85000"/>
              </a:lnSpc>
              <a:defRPr/>
            </a:pPr>
            <a:r>
              <a:rPr lang="en-US" dirty="0">
                <a:cs typeface="+mj-cs"/>
              </a:rPr>
              <a:t>Dislocations </a:t>
            </a:r>
            <a:r>
              <a:rPr lang="en-US" sz="2000" b="0" dirty="0">
                <a:cs typeface="+mj-cs"/>
              </a:rPr>
              <a:t>(1 of 2)</a:t>
            </a:r>
          </a:p>
        </p:txBody>
      </p:sp>
      <p:sp>
        <p:nvSpPr>
          <p:cNvPr id="35843" name="Rectangle 1027"/>
          <p:cNvSpPr>
            <a:spLocks noGrp="1" noChangeArrowheads="1"/>
          </p:cNvSpPr>
          <p:nvPr>
            <p:ph type="body" idx="1"/>
          </p:nvPr>
        </p:nvSpPr>
        <p:spPr/>
        <p:txBody>
          <a:bodyPr rIns="228600"/>
          <a:lstStyle/>
          <a:p>
            <a:pPr>
              <a:spcBef>
                <a:spcPct val="35000"/>
              </a:spcBef>
            </a:pPr>
            <a:r>
              <a:rPr lang="en-US" altLang="en-US" dirty="0"/>
              <a:t>A disruption of a joint in which the bone ends are no longer in contact</a:t>
            </a:r>
          </a:p>
          <a:p>
            <a:pPr>
              <a:spcBef>
                <a:spcPct val="35000"/>
              </a:spcBef>
            </a:pPr>
            <a:r>
              <a:rPr lang="en-US" altLang="en-US" dirty="0"/>
              <a:t>Sometimes a dislocated joint will spontaneously reduce.</a:t>
            </a:r>
          </a:p>
          <a:p>
            <a:pPr lvl="1">
              <a:spcBef>
                <a:spcPct val="35000"/>
              </a:spcBef>
            </a:pPr>
            <a:r>
              <a:rPr lang="en-US" altLang="en-US" dirty="0"/>
              <a:t>Confirm the dislocation with the patient history.</a:t>
            </a:r>
          </a:p>
          <a:p>
            <a:pPr lvl="1">
              <a:spcBef>
                <a:spcPct val="35000"/>
              </a:spcBef>
            </a:pPr>
            <a:r>
              <a:rPr lang="en-US" altLang="en-US" dirty="0"/>
              <a:t>A dislocation that does not reduce is a serious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pPr>
              <a:lnSpc>
                <a:spcPct val="85000"/>
              </a:lnSpc>
              <a:defRPr/>
            </a:pPr>
            <a:r>
              <a:rPr lang="en-US" dirty="0">
                <a:cs typeface="+mj-cs"/>
              </a:rPr>
              <a:t>Dislocations </a:t>
            </a:r>
            <a:r>
              <a:rPr lang="en-US" sz="2000" b="0" dirty="0">
                <a:cs typeface="+mj-cs"/>
              </a:rPr>
              <a:t>(2 of 2)</a:t>
            </a:r>
          </a:p>
        </p:txBody>
      </p:sp>
      <p:sp>
        <p:nvSpPr>
          <p:cNvPr id="36867" name="Rectangle 1027"/>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Marked deformity</a:t>
            </a:r>
          </a:p>
          <a:p>
            <a:pPr lvl="1">
              <a:spcBef>
                <a:spcPct val="35000"/>
              </a:spcBef>
            </a:pPr>
            <a:r>
              <a:rPr lang="en-US" altLang="en-US" dirty="0"/>
              <a:t>Swelling</a:t>
            </a:r>
          </a:p>
          <a:p>
            <a:pPr lvl="1">
              <a:spcBef>
                <a:spcPct val="35000"/>
              </a:spcBef>
            </a:pPr>
            <a:r>
              <a:rPr lang="en-US" altLang="en-US" dirty="0"/>
              <a:t>Pain that is aggravated by any attempt at movement</a:t>
            </a:r>
          </a:p>
          <a:p>
            <a:pPr lvl="1">
              <a:spcBef>
                <a:spcPct val="35000"/>
              </a:spcBef>
            </a:pPr>
            <a:r>
              <a:rPr lang="en-US" altLang="en-US" dirty="0"/>
              <a:t>Tenderness on palpation</a:t>
            </a:r>
          </a:p>
          <a:p>
            <a:pPr lvl="1">
              <a:spcBef>
                <a:spcPct val="35000"/>
              </a:spcBef>
            </a:pPr>
            <a:r>
              <a:rPr lang="en-US" altLang="en-US" dirty="0"/>
              <a:t>Loss of normal joint motion</a:t>
            </a:r>
          </a:p>
          <a:p>
            <a:pPr lvl="1">
              <a:spcBef>
                <a:spcPct val="35000"/>
              </a:spcBef>
            </a:pPr>
            <a:r>
              <a:rPr lang="en-US" altLang="en-US" dirty="0"/>
              <a:t>Numbness or impaired circulation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Sprains </a:t>
            </a:r>
            <a:r>
              <a:rPr lang="en-US" sz="2000" b="0" dirty="0">
                <a:cs typeface="+mj-cs"/>
              </a:rPr>
              <a:t>(1 of 2)</a:t>
            </a:r>
          </a:p>
        </p:txBody>
      </p:sp>
      <p:sp>
        <p:nvSpPr>
          <p:cNvPr id="37891" name="Rectangle 3"/>
          <p:cNvSpPr>
            <a:spLocks noGrp="1" noChangeArrowheads="1"/>
          </p:cNvSpPr>
          <p:nvPr>
            <p:ph type="body" idx="1"/>
          </p:nvPr>
        </p:nvSpPr>
        <p:spPr/>
        <p:txBody>
          <a:bodyPr rIns="228600"/>
          <a:lstStyle/>
          <a:p>
            <a:pPr>
              <a:spcBef>
                <a:spcPct val="35000"/>
              </a:spcBef>
            </a:pPr>
            <a:r>
              <a:rPr lang="en-US" altLang="en-US" dirty="0"/>
              <a:t>Occur when a joint is twisted or stretched beyond its normal range of motion.</a:t>
            </a:r>
          </a:p>
          <a:p>
            <a:pPr lvl="1">
              <a:spcBef>
                <a:spcPct val="35000"/>
              </a:spcBef>
            </a:pPr>
            <a:r>
              <a:rPr lang="en-US" altLang="en-US" dirty="0"/>
              <a:t>Can range from mild to severe</a:t>
            </a:r>
          </a:p>
          <a:p>
            <a:pPr lvl="1">
              <a:spcBef>
                <a:spcPct val="35000"/>
              </a:spcBef>
            </a:pPr>
            <a:r>
              <a:rPr lang="en-US" altLang="en-US" dirty="0"/>
              <a:t>Most vulnerable joints are the knees, shoulders, and ankles</a:t>
            </a:r>
          </a:p>
          <a:p>
            <a:pPr lvl="1">
              <a:spcBef>
                <a:spcPct val="35000"/>
              </a:spcBef>
            </a:pPr>
            <a:r>
              <a:rPr lang="en-US" altLang="en-US" dirty="0"/>
              <a:t>Severe deformity does not typically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cs typeface="+mj-cs"/>
              </a:rPr>
              <a:t>Sprains </a:t>
            </a:r>
            <a:r>
              <a:rPr lang="en-US" sz="2000" b="0" dirty="0">
                <a:cs typeface="+mj-cs"/>
              </a:rPr>
              <a:t>(2 of 2)</a:t>
            </a:r>
          </a:p>
        </p:txBody>
      </p:sp>
      <p:sp>
        <p:nvSpPr>
          <p:cNvPr id="38915" name="Rectangle 3"/>
          <p:cNvSpPr>
            <a:spLocks noGrp="1" noChangeArrowheads="1"/>
          </p:cNvSpPr>
          <p:nvPr>
            <p:ph type="body" idx="1"/>
          </p:nvPr>
        </p:nvSpPr>
        <p:spPr>
          <a:xfrm>
            <a:off x="5689600" y="1447800"/>
            <a:ext cx="5588000" cy="4800600"/>
          </a:xfrm>
        </p:spPr>
        <p:txBody>
          <a:bodyPr rIns="228600"/>
          <a:lstStyle/>
          <a:p>
            <a:pPr>
              <a:spcBef>
                <a:spcPct val="35000"/>
              </a:spcBef>
            </a:pPr>
            <a:r>
              <a:rPr lang="en-US" altLang="en-US" dirty="0"/>
              <a:t>Signs and symptoms</a:t>
            </a:r>
          </a:p>
          <a:p>
            <a:pPr lvl="1">
              <a:spcBef>
                <a:spcPct val="35000"/>
              </a:spcBef>
            </a:pPr>
            <a:r>
              <a:rPr lang="en-US" altLang="en-US" dirty="0"/>
              <a:t>Guarding</a:t>
            </a:r>
          </a:p>
          <a:p>
            <a:pPr lvl="1">
              <a:spcBef>
                <a:spcPct val="35000"/>
              </a:spcBef>
            </a:pPr>
            <a:r>
              <a:rPr lang="en-US" altLang="en-US" dirty="0"/>
              <a:t>Swelling and ecchymosis</a:t>
            </a:r>
          </a:p>
          <a:p>
            <a:pPr lvl="1">
              <a:spcBef>
                <a:spcPct val="35000"/>
              </a:spcBef>
            </a:pPr>
            <a:r>
              <a:rPr lang="en-US" altLang="en-US" dirty="0"/>
              <a:t>Pain</a:t>
            </a:r>
          </a:p>
          <a:p>
            <a:pPr lvl="1">
              <a:spcBef>
                <a:spcPct val="35000"/>
              </a:spcBef>
            </a:pPr>
            <a:r>
              <a:rPr lang="en-US" altLang="en-US" dirty="0"/>
              <a:t>Instability of the joint</a:t>
            </a:r>
          </a:p>
        </p:txBody>
      </p:sp>
      <p:pic>
        <p:nvPicPr>
          <p:cNvPr id="13314" name="Picture 2" descr="A photo shows a swollen foo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39" y="1458913"/>
            <a:ext cx="4204252" cy="2681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525" y="4162517"/>
            <a:ext cx="4813162" cy="923330"/>
          </a:xfrm>
          <a:prstGeom prst="rect">
            <a:avLst/>
          </a:prstGeom>
        </p:spPr>
        <p:txBody>
          <a:bodyPr wrap="square">
            <a:spAutoFit/>
          </a:bodyPr>
          <a:lstStyle/>
          <a:p>
            <a:r>
              <a:rPr lang="en-US" b="1" dirty="0"/>
              <a:t>FIGURE 32-23 </a:t>
            </a:r>
            <a:r>
              <a:rPr lang="en-US" dirty="0"/>
              <a:t>Sprains often occur in the knee or</a:t>
            </a:r>
          </a:p>
          <a:p>
            <a:r>
              <a:rPr lang="en-US" dirty="0"/>
              <a:t>ankle and are characterized by swelling, bruising, point tenderness, pain, and joint instability.</a:t>
            </a:r>
          </a:p>
        </p:txBody>
      </p:sp>
      <p:sp>
        <p:nvSpPr>
          <p:cNvPr id="3" name="Rectangle 2"/>
          <p:cNvSpPr/>
          <p:nvPr/>
        </p:nvSpPr>
        <p:spPr>
          <a:xfrm>
            <a:off x="898525" y="5076700"/>
            <a:ext cx="217559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Sean </a:t>
            </a:r>
            <a:r>
              <a:rPr lang="en-US" sz="1000" dirty="0" err="1">
                <a:latin typeface="Arial" panose="020B0604020202020204" pitchFamily="34" charset="0"/>
                <a:cs typeface="Arial" panose="020B0604020202020204" pitchFamily="34" charset="0"/>
              </a:rPr>
              <a:t>Gladwell</a:t>
            </a:r>
            <a:r>
              <a:rPr lang="en-US" sz="1000" dirty="0">
                <a:latin typeface="Arial" panose="020B0604020202020204" pitchFamily="34" charset="0"/>
                <a:cs typeface="Arial" panose="020B0604020202020204" pitchFamily="34" charset="0"/>
              </a:rPr>
              <a:t>/Dreamstime.com.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Strain</a:t>
            </a:r>
          </a:p>
        </p:txBody>
      </p:sp>
      <p:sp>
        <p:nvSpPr>
          <p:cNvPr id="39939" name="Rectangle 3"/>
          <p:cNvSpPr>
            <a:spLocks noGrp="1" noChangeArrowheads="1"/>
          </p:cNvSpPr>
          <p:nvPr>
            <p:ph type="body" idx="1"/>
          </p:nvPr>
        </p:nvSpPr>
        <p:spPr>
          <a:xfrm>
            <a:off x="925830" y="1490870"/>
            <a:ext cx="9475470" cy="4699047"/>
          </a:xfrm>
        </p:spPr>
        <p:txBody>
          <a:bodyPr rIns="228600"/>
          <a:lstStyle/>
          <a:p>
            <a:pPr>
              <a:spcBef>
                <a:spcPct val="35000"/>
              </a:spcBef>
            </a:pPr>
            <a:r>
              <a:rPr lang="en-US" altLang="en-US" dirty="0"/>
              <a:t>A stretching or tearing of the muscle.</a:t>
            </a:r>
          </a:p>
          <a:p>
            <a:pPr>
              <a:spcBef>
                <a:spcPct val="35000"/>
              </a:spcBef>
            </a:pPr>
            <a:r>
              <a:rPr lang="en-US" altLang="en-US" dirty="0"/>
              <a:t>Causes pain, swelling, and bruising of the soft tissues in the area </a:t>
            </a:r>
          </a:p>
          <a:p>
            <a:pPr lvl="1">
              <a:spcBef>
                <a:spcPct val="35000"/>
              </a:spcBef>
            </a:pPr>
            <a:r>
              <a:rPr lang="en-US" altLang="en-US" dirty="0"/>
              <a:t>Often no deformity is present and only minor swelling is noted at the site of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a:cs typeface="+mj-cs"/>
              </a:rPr>
              <a:t>Amputations</a:t>
            </a:r>
          </a:p>
        </p:txBody>
      </p:sp>
      <p:sp>
        <p:nvSpPr>
          <p:cNvPr id="40963" name="Rectangle 3"/>
          <p:cNvSpPr>
            <a:spLocks noGrp="1" noChangeArrowheads="1"/>
          </p:cNvSpPr>
          <p:nvPr>
            <p:ph sz="half" idx="1"/>
          </p:nvPr>
        </p:nvSpPr>
        <p:spPr>
          <a:xfrm>
            <a:off x="914400" y="1461052"/>
            <a:ext cx="9613900" cy="4729436"/>
          </a:xfrm>
        </p:spPr>
        <p:txBody>
          <a:bodyPr rIns="228600"/>
          <a:lstStyle/>
          <a:p>
            <a:pPr>
              <a:spcBef>
                <a:spcPct val="35000"/>
              </a:spcBef>
            </a:pPr>
            <a:r>
              <a:rPr lang="en-US" altLang="en-US" dirty="0"/>
              <a:t>An amputation is an injury in which an extremity is completely severed from the body.</a:t>
            </a:r>
          </a:p>
          <a:p>
            <a:pPr>
              <a:spcBef>
                <a:spcPct val="35000"/>
              </a:spcBef>
            </a:pPr>
            <a:r>
              <a:rPr lang="en-US" altLang="en-US" dirty="0"/>
              <a:t>Can damage every aspect of the musculoskeletal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defRPr/>
            </a:pPr>
            <a:r>
              <a:rPr lang="en-US" dirty="0">
                <a:cs typeface="+mj-cs"/>
              </a:rPr>
              <a:t>Complications </a:t>
            </a:r>
            <a:r>
              <a:rPr lang="en-US" sz="2000" b="0" dirty="0">
                <a:cs typeface="+mj-cs"/>
              </a:rPr>
              <a:t>(1 of 3)</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Orthopaedic injuries can also lead to systemic changes or illnesses.</a:t>
            </a:r>
          </a:p>
          <a:p>
            <a:pPr>
              <a:spcBef>
                <a:spcPct val="35000"/>
              </a:spcBef>
            </a:pPr>
            <a:r>
              <a:rPr lang="en-US" altLang="en-US" dirty="0"/>
              <a:t>Likelihood of having a complication is related to the:</a:t>
            </a:r>
          </a:p>
          <a:p>
            <a:pPr lvl="1">
              <a:spcBef>
                <a:spcPct val="35000"/>
              </a:spcBef>
            </a:pPr>
            <a:r>
              <a:rPr lang="en-US" altLang="en-US" dirty="0"/>
              <a:t>Strength of the force that caused the injury</a:t>
            </a:r>
          </a:p>
          <a:p>
            <a:pPr lvl="1">
              <a:spcBef>
                <a:spcPct val="35000"/>
              </a:spcBef>
            </a:pPr>
            <a:r>
              <a:rPr lang="en-US" altLang="en-US" dirty="0"/>
              <a:t>Injury’s location</a:t>
            </a:r>
          </a:p>
          <a:p>
            <a:pPr lvl="1">
              <a:spcBef>
                <a:spcPct val="35000"/>
              </a:spcBef>
            </a:pPr>
            <a:r>
              <a:rPr lang="en-US" altLang="en-US" dirty="0"/>
              <a:t>Patient’s overall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6147" name="Rectangle 3"/>
          <p:cNvSpPr>
            <a:spLocks noGrp="1" noChangeArrowheads="1"/>
          </p:cNvSpPr>
          <p:nvPr>
            <p:ph type="body" idx="1"/>
          </p:nvPr>
        </p:nvSpPr>
        <p:spPr/>
        <p:txBody>
          <a:bodyPr rIns="228600"/>
          <a:lstStyle/>
          <a:p>
            <a:pPr eaLnBrk="1" hangingPunct="1">
              <a:spcBef>
                <a:spcPct val="35000"/>
              </a:spcBef>
            </a:pPr>
            <a:r>
              <a:rPr lang="en-US" altLang="en-US" dirty="0"/>
              <a:t>Pathophysiology, assessment, and management of</a:t>
            </a:r>
          </a:p>
          <a:p>
            <a:pPr lvl="1" eaLnBrk="1" hangingPunct="1">
              <a:spcBef>
                <a:spcPct val="35000"/>
              </a:spcBef>
            </a:pPr>
            <a:r>
              <a:rPr lang="en-US" altLang="en-US" dirty="0"/>
              <a:t>Upper and lower extremity orthopaedic trauma</a:t>
            </a:r>
          </a:p>
          <a:p>
            <a:pPr lvl="1" eaLnBrk="1" hangingPunct="1">
              <a:spcBef>
                <a:spcPct val="35000"/>
              </a:spcBef>
            </a:pPr>
            <a:r>
              <a:rPr lang="en-US" altLang="en-US" dirty="0"/>
              <a:t>Open fractures</a:t>
            </a:r>
          </a:p>
          <a:p>
            <a:pPr lvl="1" eaLnBrk="1" hangingPunct="1">
              <a:spcBef>
                <a:spcPct val="35000"/>
              </a:spcBef>
            </a:pPr>
            <a:r>
              <a:rPr lang="en-US" altLang="en-US" dirty="0"/>
              <a:t>Closed fractures</a:t>
            </a:r>
          </a:p>
          <a:p>
            <a:pPr lvl="1" eaLnBrk="1" hangingPunct="1">
              <a:spcBef>
                <a:spcPct val="35000"/>
              </a:spcBef>
            </a:pPr>
            <a:r>
              <a:rPr lang="en-US" altLang="en-US" dirty="0"/>
              <a:t>Dislocations</a:t>
            </a:r>
          </a:p>
          <a:p>
            <a:pPr lvl="1" eaLnBrk="1" hangingPunct="1">
              <a:spcBef>
                <a:spcPct val="35000"/>
              </a:spcBef>
            </a:pPr>
            <a:r>
              <a:rPr lang="en-US" altLang="en-US" dirty="0"/>
              <a:t>Sprains/strains</a:t>
            </a:r>
          </a:p>
          <a:p>
            <a:pPr lvl="1" eaLnBrk="1" hangingPunct="1">
              <a:spcBef>
                <a:spcPct val="35000"/>
              </a:spcBef>
            </a:pPr>
            <a:r>
              <a:rPr lang="en-US" altLang="en-US" dirty="0"/>
              <a:t>Pelvic fractures</a:t>
            </a:r>
          </a:p>
          <a:p>
            <a:pPr lvl="1" eaLnBrk="1" hangingPunct="1">
              <a:spcBef>
                <a:spcPct val="35000"/>
              </a:spcBef>
            </a:pPr>
            <a:r>
              <a:rPr lang="en-US" altLang="en-US" dirty="0"/>
              <a:t>Amputations/replantation</a:t>
            </a:r>
          </a:p>
          <a:p>
            <a:pPr lvl="1" eaLnBrk="1" hangingPunct="1">
              <a:spcBef>
                <a:spcPct val="35000"/>
              </a:spcBef>
            </a:pPr>
            <a:endParaRPr lang="en-US" altLang="en-US" dirty="0"/>
          </a:p>
          <a:p>
            <a:pPr lvl="1"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defRPr/>
            </a:pPr>
            <a:r>
              <a:rPr lang="en-US" dirty="0">
                <a:cs typeface="+mj-cs"/>
              </a:rPr>
              <a:t>Complications </a:t>
            </a:r>
            <a:r>
              <a:rPr lang="en-US" sz="2000" b="0" dirty="0">
                <a:cs typeface="+mj-cs"/>
              </a:rPr>
              <a:t>(2 of 3)</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To prevent contamination following an open fracture:</a:t>
            </a:r>
          </a:p>
          <a:p>
            <a:pPr lvl="1">
              <a:spcBef>
                <a:spcPct val="35000"/>
              </a:spcBef>
            </a:pPr>
            <a:r>
              <a:rPr lang="en-US" altLang="en-US" dirty="0"/>
              <a:t>Brush away any debris on the skin.</a:t>
            </a:r>
          </a:p>
          <a:p>
            <a:pPr lvl="1">
              <a:spcBef>
                <a:spcPct val="35000"/>
              </a:spcBef>
            </a:pPr>
            <a:r>
              <a:rPr lang="en-US" altLang="en-US" dirty="0"/>
              <a:t>Do not enter or probe the fracture site.</a:t>
            </a:r>
          </a:p>
          <a:p>
            <a:pPr>
              <a:spcBef>
                <a:spcPct val="35000"/>
              </a:spcBef>
            </a:pPr>
            <a:r>
              <a:rPr lang="en-US" altLang="en-US" dirty="0"/>
              <a:t>Long-term disability is one of the most devastating consequences of an orthopaedic injury.</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defRPr/>
            </a:pPr>
            <a:r>
              <a:rPr lang="en-US" dirty="0">
                <a:cs typeface="+mj-cs"/>
              </a:rPr>
              <a:t>Complications </a:t>
            </a:r>
            <a:r>
              <a:rPr lang="en-US" sz="2000" b="0" dirty="0">
                <a:cs typeface="+mj-cs"/>
              </a:rPr>
              <a:t>(3 of 3)</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You can help reduce the risk or duration of long-term disability by:</a:t>
            </a:r>
          </a:p>
          <a:p>
            <a:pPr lvl="1">
              <a:spcBef>
                <a:spcPct val="35000"/>
              </a:spcBef>
            </a:pPr>
            <a:r>
              <a:rPr lang="en-US" altLang="en-US" dirty="0"/>
              <a:t>Preventing further injury</a:t>
            </a:r>
          </a:p>
          <a:p>
            <a:pPr lvl="1">
              <a:spcBef>
                <a:spcPct val="35000"/>
              </a:spcBef>
            </a:pPr>
            <a:r>
              <a:rPr lang="en-US" altLang="en-US" dirty="0"/>
              <a:t>Reducing the risk of wound infection</a:t>
            </a:r>
          </a:p>
          <a:p>
            <a:pPr lvl="1">
              <a:spcBef>
                <a:spcPct val="35000"/>
              </a:spcBef>
            </a:pPr>
            <a:r>
              <a:rPr lang="en-US" altLang="en-US" dirty="0"/>
              <a:t>Minimizing pain by the use of cold and analgesia</a:t>
            </a:r>
          </a:p>
          <a:p>
            <a:pPr lvl="1">
              <a:spcBef>
                <a:spcPct val="35000"/>
              </a:spcBef>
            </a:pPr>
            <a:r>
              <a:rPr lang="en-US" altLang="en-US" dirty="0"/>
              <a:t>Transporting patients to an appropriate medical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defRPr/>
            </a:pPr>
            <a:r>
              <a:rPr lang="en-US" dirty="0">
                <a:cs typeface="+mj-cs"/>
              </a:rPr>
              <a:t>Assessing the Severity of Injury</a:t>
            </a:r>
            <a:endParaRPr lang="en-US" sz="2800" b="0" dirty="0">
              <a:cs typeface="+mj-cs"/>
            </a:endParaRPr>
          </a:p>
        </p:txBody>
      </p:sp>
      <p:sp>
        <p:nvSpPr>
          <p:cNvPr id="45059" name="Rectangle 3"/>
          <p:cNvSpPr>
            <a:spLocks noGrp="1" noChangeArrowheads="1"/>
          </p:cNvSpPr>
          <p:nvPr>
            <p:ph type="body" idx="1"/>
          </p:nvPr>
        </p:nvSpPr>
        <p:spPr/>
        <p:txBody>
          <a:bodyPr rIns="228600"/>
          <a:lstStyle/>
          <a:p>
            <a:pPr>
              <a:spcBef>
                <a:spcPct val="35000"/>
              </a:spcBef>
            </a:pPr>
            <a:r>
              <a:rPr lang="en-US" altLang="en-US" dirty="0"/>
              <a:t>The Golden Hour is critical for life and for preserving limb viability.</a:t>
            </a:r>
          </a:p>
          <a:p>
            <a:pPr lvl="1">
              <a:spcBef>
                <a:spcPct val="35000"/>
              </a:spcBef>
            </a:pPr>
            <a:r>
              <a:rPr lang="en-US" altLang="en-US" dirty="0"/>
              <a:t>Prolonged hypoperfusion can cause significant damage.</a:t>
            </a:r>
          </a:p>
          <a:p>
            <a:pPr lvl="1">
              <a:spcBef>
                <a:spcPct val="35000"/>
              </a:spcBef>
            </a:pPr>
            <a:r>
              <a:rPr lang="en-US" altLang="en-US" dirty="0"/>
              <a:t>Any suspected open fracture or vascular injury is a critical emergency.</a:t>
            </a:r>
          </a:p>
          <a:p>
            <a:pPr>
              <a:spcBef>
                <a:spcPct val="35000"/>
              </a:spcBef>
            </a:pPr>
            <a:r>
              <a:rPr lang="en-US" altLang="en-US" dirty="0"/>
              <a:t>Most injuries are not critical.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Patient Assessment</a:t>
            </a:r>
            <a:endParaRPr lang="en-US" sz="2800" b="0" dirty="0">
              <a:cs typeface="+mj-cs"/>
            </a:endParaRPr>
          </a:p>
        </p:txBody>
      </p:sp>
      <p:sp>
        <p:nvSpPr>
          <p:cNvPr id="46083" name="Content Placeholder 2"/>
          <p:cNvSpPr>
            <a:spLocks noGrp="1"/>
          </p:cNvSpPr>
          <p:nvPr>
            <p:ph type="body" idx="1"/>
          </p:nvPr>
        </p:nvSpPr>
        <p:spPr/>
        <p:txBody>
          <a:bodyPr rIns="228600"/>
          <a:lstStyle/>
          <a:p>
            <a:pPr>
              <a:spcBef>
                <a:spcPct val="35000"/>
              </a:spcBef>
            </a:pPr>
            <a:r>
              <a:rPr lang="en-US" altLang="en-US" dirty="0"/>
              <a:t>Always look at the big picture.</a:t>
            </a:r>
          </a:p>
          <a:p>
            <a:pPr lvl="1">
              <a:spcBef>
                <a:spcPct val="35000"/>
              </a:spcBef>
            </a:pPr>
            <a:r>
              <a:rPr lang="en-US" altLang="en-US" dirty="0"/>
              <a:t>Distinguish mild injuries from severe injuries.</a:t>
            </a:r>
          </a:p>
          <a:p>
            <a:pPr lvl="1">
              <a:spcBef>
                <a:spcPct val="35000"/>
              </a:spcBef>
            </a:pPr>
            <a:r>
              <a:rPr lang="en-US" altLang="en-US" dirty="0"/>
              <a:t>Severe injuries may compromise neurovascular function, which could be limb threatening.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Scene Size-up </a:t>
            </a:r>
            <a:r>
              <a:rPr lang="en-US" sz="2000" b="0" dirty="0">
                <a:cs typeface="+mj-cs"/>
              </a:rPr>
              <a:t>(1 of 2)</a:t>
            </a:r>
          </a:p>
        </p:txBody>
      </p:sp>
      <p:sp>
        <p:nvSpPr>
          <p:cNvPr id="47107"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Identify the forces associated with the MOI.</a:t>
            </a:r>
          </a:p>
          <a:p>
            <a:pPr lvl="1">
              <a:spcBef>
                <a:spcPct val="35000"/>
              </a:spcBef>
            </a:pPr>
            <a:r>
              <a:rPr lang="en-US" altLang="en-US" dirty="0"/>
              <a:t>Use standard precautions.</a:t>
            </a:r>
          </a:p>
          <a:p>
            <a:pPr lvl="1">
              <a:spcBef>
                <a:spcPct val="35000"/>
              </a:spcBef>
            </a:pPr>
            <a:r>
              <a:rPr lang="en-US" altLang="en-US" dirty="0"/>
              <a:t>Consider that there may be hidden bleeding.</a:t>
            </a:r>
          </a:p>
          <a:p>
            <a:pPr lvl="1">
              <a:spcBef>
                <a:spcPct val="35000"/>
              </a:spcBef>
            </a:pPr>
            <a:r>
              <a:rPr lang="en-US" altLang="en-US" dirty="0"/>
              <a:t>Evaluate the need for additional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Scene Size-up </a:t>
            </a:r>
            <a:r>
              <a:rPr lang="en-US" sz="2000" b="0" dirty="0">
                <a:cs typeface="+mj-cs"/>
              </a:rPr>
              <a:t>(2 of 2)</a:t>
            </a:r>
          </a:p>
        </p:txBody>
      </p:sp>
      <p:sp>
        <p:nvSpPr>
          <p:cNvPr id="48131" name="Rectangle 3"/>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Look for indicators of the MOI.</a:t>
            </a:r>
          </a:p>
          <a:p>
            <a:pPr lvl="1">
              <a:spcBef>
                <a:spcPct val="35000"/>
              </a:spcBef>
            </a:pPr>
            <a:r>
              <a:rPr lang="en-US" altLang="en-US" dirty="0"/>
              <a:t>Be alert for both primary and secondary injuries.</a:t>
            </a:r>
          </a:p>
          <a:p>
            <a:pPr lvl="1">
              <a:spcBef>
                <a:spcPct val="35000"/>
              </a:spcBef>
            </a:pPr>
            <a:r>
              <a:rPr lang="en-US" altLang="en-US" dirty="0"/>
              <a:t>Consider what injuries the MOI would lead you to expect.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5)</a:t>
            </a:r>
          </a:p>
        </p:txBody>
      </p:sp>
      <p:sp>
        <p:nvSpPr>
          <p:cNvPr id="49155" name="Content Placeholder 2"/>
          <p:cNvSpPr>
            <a:spLocks noGrp="1"/>
          </p:cNvSpPr>
          <p:nvPr>
            <p:ph type="body" idx="1"/>
          </p:nvPr>
        </p:nvSpPr>
        <p:spPr/>
        <p:txBody>
          <a:bodyPr rIns="228600"/>
          <a:lstStyle/>
          <a:p>
            <a:pPr>
              <a:spcBef>
                <a:spcPct val="35000"/>
              </a:spcBef>
            </a:pPr>
            <a:r>
              <a:rPr lang="en-US" altLang="en-US" dirty="0"/>
              <a:t>Focus on identifying and managing life threats.</a:t>
            </a:r>
          </a:p>
          <a:p>
            <a:pPr>
              <a:spcBef>
                <a:spcPct val="35000"/>
              </a:spcBef>
            </a:pPr>
            <a:r>
              <a:rPr lang="en-US" altLang="en-US" dirty="0"/>
              <a:t>Treat patient according to level of consciousness and XABCs.</a:t>
            </a:r>
          </a:p>
          <a:p>
            <a:pPr lvl="1">
              <a:spcBef>
                <a:spcPct val="35000"/>
              </a:spcBef>
            </a:pPr>
            <a:r>
              <a:rPr lang="en-US" altLang="en-US" dirty="0"/>
              <a:t>Address bleeding and treat for shock.</a:t>
            </a:r>
          </a:p>
          <a:p>
            <a:pPr lvl="1">
              <a:spcBef>
                <a:spcPct val="35000"/>
              </a:spcBef>
            </a:pPr>
            <a:r>
              <a:rPr lang="en-US" altLang="en-US" dirty="0"/>
              <a:t>Check for responsiveness using the AVPU scale.</a:t>
            </a:r>
          </a:p>
          <a:p>
            <a:pPr lvl="1">
              <a:spcBef>
                <a:spcPct val="35000"/>
              </a:spcBef>
            </a:pPr>
            <a:r>
              <a:rPr lang="en-US" altLang="en-US" dirty="0"/>
              <a:t>Ask about the chief complaint.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(2 of 5)</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Treat patient (cont’d)</a:t>
            </a:r>
          </a:p>
          <a:p>
            <a:pPr lvl="1">
              <a:spcBef>
                <a:spcPct val="35000"/>
              </a:spcBef>
            </a:pPr>
            <a:r>
              <a:rPr lang="en-US" altLang="en-US" dirty="0"/>
              <a:t>Administer high-flow oxygen to all patients whose level of consciousness is less than alert and oriented.</a:t>
            </a:r>
          </a:p>
          <a:p>
            <a:pPr lvl="1">
              <a:spcBef>
                <a:spcPct val="35000"/>
              </a:spcBef>
            </a:pPr>
            <a:r>
              <a:rPr lang="en-US" altLang="en-US" dirty="0"/>
              <a:t>Ask about the MOI.</a:t>
            </a:r>
          </a:p>
          <a:p>
            <a:pPr lvl="1">
              <a:spcBef>
                <a:spcPct val="35000"/>
              </a:spcBef>
            </a:pPr>
            <a:r>
              <a:rPr lang="en-US" altLang="en-US" dirty="0"/>
              <a:t>If there was significant trauma, the musculoskeletal injuries may be a lower priority.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5)</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Fractures and sprains usually do not create airway and breathing problems.</a:t>
            </a:r>
          </a:p>
          <a:p>
            <a:pPr lvl="1">
              <a:spcBef>
                <a:spcPct val="35000"/>
              </a:spcBef>
            </a:pPr>
            <a:r>
              <a:rPr lang="en-US" altLang="en-US" dirty="0"/>
              <a:t>Evaluate the chief complaint and MOI.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(4 of 5)</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Determine whether the patient has a pulse, has adequate perfusion, or is bleeding.</a:t>
            </a:r>
          </a:p>
          <a:p>
            <a:pPr lvl="1">
              <a:spcBef>
                <a:spcPct val="35000"/>
              </a:spcBef>
            </a:pPr>
            <a:r>
              <a:rPr lang="en-US" altLang="en-US" dirty="0"/>
              <a:t>If the skin is pale, cool, or clammy and capillary refill time is slow, treat for shock.</a:t>
            </a:r>
          </a:p>
          <a:p>
            <a:pPr lvl="1">
              <a:spcBef>
                <a:spcPct val="35000"/>
              </a:spcBef>
            </a:pPr>
            <a:r>
              <a:rPr lang="en-US" altLang="en-US" dirty="0"/>
              <a:t>Maintain a normal body 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7171"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(5 of 5)</a:t>
            </a:r>
          </a:p>
        </p:txBody>
      </p:sp>
      <p:sp>
        <p:nvSpPr>
          <p:cNvPr id="53251"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Provide rapid transport if the patient has an airway or breathing problem or significant bleeding.</a:t>
            </a:r>
          </a:p>
          <a:p>
            <a:pPr lvl="1">
              <a:spcBef>
                <a:spcPct val="35000"/>
              </a:spcBef>
            </a:pPr>
            <a:r>
              <a:rPr lang="en-US" altLang="en-US" dirty="0"/>
              <a:t>A patient who has a significant MOI but whose condition appears stable should also be transported promptly.</a:t>
            </a:r>
          </a:p>
          <a:p>
            <a:pPr lvl="1">
              <a:spcBef>
                <a:spcPct val="35000"/>
              </a:spcBef>
            </a:pPr>
            <a:r>
              <a:rPr lang="en-US" altLang="en-US" dirty="0"/>
              <a:t>Patients with a simple MOI may be further assessed on scene.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History Taking</a:t>
            </a:r>
          </a:p>
        </p:txBody>
      </p:sp>
      <p:sp>
        <p:nvSpPr>
          <p:cNvPr id="54275" name="Content Placeholder 2"/>
          <p:cNvSpPr>
            <a:spLocks noGrp="1"/>
          </p:cNvSpPr>
          <p:nvPr>
            <p:ph type="body" idx="1"/>
          </p:nvPr>
        </p:nvSpPr>
        <p:spPr/>
        <p:txBody>
          <a:bodyPr rIns="228600"/>
          <a:lstStyle/>
          <a:p>
            <a:pPr>
              <a:spcBef>
                <a:spcPct val="35000"/>
              </a:spcBef>
            </a:pPr>
            <a:r>
              <a:rPr lang="en-US" altLang="en-US" dirty="0"/>
              <a:t>Obtain a medical history and be alert for injury-specific signs and symptoms and any pertinent negatives.</a:t>
            </a:r>
          </a:p>
          <a:p>
            <a:pPr>
              <a:spcBef>
                <a:spcPct val="35000"/>
              </a:spcBef>
            </a:pPr>
            <a:r>
              <a:rPr lang="en-US" altLang="en-US" dirty="0"/>
              <a:t>Obtain a SAMPLE history for all trauma patients.</a:t>
            </a:r>
          </a:p>
          <a:p>
            <a:pPr lvl="1">
              <a:spcBef>
                <a:spcPct val="35000"/>
              </a:spcBef>
            </a:pPr>
            <a:r>
              <a:rPr lang="en-US" altLang="en-US" dirty="0"/>
              <a:t>OPQRST is too lengthy when ABCs require immediate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Secondary Assessment </a:t>
            </a:r>
            <a:r>
              <a:rPr lang="en-US" sz="2000" b="0" dirty="0">
                <a:cs typeface="+mj-cs"/>
              </a:rPr>
              <a:t>(1 of 2)</a:t>
            </a:r>
          </a:p>
        </p:txBody>
      </p:sp>
      <p:sp>
        <p:nvSpPr>
          <p:cNvPr id="55299" name="Content Placeholder 2"/>
          <p:cNvSpPr>
            <a:spLocks noGrp="1"/>
          </p:cNvSpPr>
          <p:nvPr>
            <p:ph type="body" idx="1"/>
          </p:nvPr>
        </p:nvSpPr>
        <p:spPr>
          <a:xfrm>
            <a:off x="925830" y="1490870"/>
            <a:ext cx="9932670" cy="4699047"/>
          </a:xfrm>
        </p:spPr>
        <p:txBody>
          <a:bodyPr rIns="228600"/>
          <a:lstStyle/>
          <a:p>
            <a:pPr>
              <a:spcBef>
                <a:spcPct val="35000"/>
              </a:spcBef>
            </a:pPr>
            <a:r>
              <a:rPr lang="en-US" altLang="en-US" dirty="0"/>
              <a:t>Physical examinations</a:t>
            </a:r>
          </a:p>
          <a:p>
            <a:pPr lvl="1">
              <a:spcBef>
                <a:spcPct val="35000"/>
              </a:spcBef>
            </a:pPr>
            <a:r>
              <a:rPr lang="en-US" altLang="en-US" dirty="0"/>
              <a:t>If significant trauma has occurred, start with a secondary assessment of the entire body.</a:t>
            </a:r>
          </a:p>
          <a:p>
            <a:pPr lvl="1">
              <a:spcBef>
                <a:spcPct val="35000"/>
              </a:spcBef>
            </a:pPr>
            <a:r>
              <a:rPr lang="en-US" altLang="en-US" dirty="0"/>
              <a:t>Begin with the head and work systematically toward the feet.</a:t>
            </a:r>
          </a:p>
          <a:p>
            <a:pPr lvl="1">
              <a:spcBef>
                <a:spcPct val="35000"/>
              </a:spcBef>
            </a:pPr>
            <a:r>
              <a:rPr lang="en-US" altLang="en-US" dirty="0"/>
              <a:t>Use DCAP-BTLS to assess the musculoskeletal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(2 of 2)</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Physical examinations (cont’d)</a:t>
            </a:r>
          </a:p>
          <a:p>
            <a:pPr lvl="1">
              <a:spcBef>
                <a:spcPct val="35000"/>
              </a:spcBef>
            </a:pPr>
            <a:r>
              <a:rPr lang="en-US" altLang="en-US" dirty="0"/>
              <a:t>When lacerations are present in an extremity, consider an open fracture.</a:t>
            </a:r>
          </a:p>
          <a:p>
            <a:pPr lvl="1">
              <a:spcBef>
                <a:spcPct val="35000"/>
              </a:spcBef>
            </a:pPr>
            <a:r>
              <a:rPr lang="en-US" altLang="en-US" dirty="0"/>
              <a:t>Any injury or deformity of the bone may be associated with vessel or nerve injury.</a:t>
            </a:r>
          </a:p>
          <a:p>
            <a:pPr lvl="1">
              <a:spcBef>
                <a:spcPct val="35000"/>
              </a:spcBef>
            </a:pPr>
            <a:r>
              <a:rPr lang="en-US" altLang="en-US" dirty="0"/>
              <a:t>Assess neurovascular function</a:t>
            </a:r>
            <a:r>
              <a:rPr lang="en-US" altLang="en-US" dirty="0">
                <a:solidFill>
                  <a:srgbClr val="000000"/>
                </a:solidFill>
              </a:rPr>
              <a:t>.</a:t>
            </a:r>
            <a:r>
              <a:rPr lang="en-US" altLang="en-US" dirty="0">
                <a:solidFill>
                  <a:srgbClr val="FF0000"/>
                </a:solidFill>
              </a:rPr>
              <a:t> </a:t>
            </a:r>
          </a:p>
          <a:p>
            <a:pPr lvl="1">
              <a:spcBef>
                <a:spcPct val="35000"/>
              </a:spcBef>
            </a:pPr>
            <a:r>
              <a:rPr lang="en-US" altLang="en-US" dirty="0"/>
              <a:t>Use the 6 Ps of musculoskeletal assessment.</a:t>
            </a:r>
          </a:p>
          <a:p>
            <a:pPr lvl="1">
              <a:spcBef>
                <a:spcPct val="35000"/>
              </a:spcBef>
            </a:pPr>
            <a:r>
              <a:rPr lang="en-US" altLang="en-US" dirty="0"/>
              <a:t>Obtain a baseline set of vital signs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3)</a:t>
            </a:r>
            <a:r>
              <a:rPr lang="en-US" sz="2000" dirty="0">
                <a:cs typeface="+mj-cs"/>
              </a:rPr>
              <a:t> </a:t>
            </a:r>
          </a:p>
        </p:txBody>
      </p:sp>
      <p:sp>
        <p:nvSpPr>
          <p:cNvPr id="58371" name="Content Placeholder 2"/>
          <p:cNvSpPr>
            <a:spLocks noGrp="1"/>
          </p:cNvSpPr>
          <p:nvPr>
            <p:ph type="body" idx="1"/>
          </p:nvPr>
        </p:nvSpPr>
        <p:spPr/>
        <p:txBody>
          <a:bodyPr rIns="228600"/>
          <a:lstStyle/>
          <a:p>
            <a:pPr>
              <a:spcBef>
                <a:spcPct val="35000"/>
              </a:spcBef>
            </a:pPr>
            <a:r>
              <a:rPr lang="en-US" altLang="en-US" dirty="0"/>
              <a:t>Repeat the primary assessment.</a:t>
            </a:r>
          </a:p>
          <a:p>
            <a:pPr lvl="1">
              <a:spcBef>
                <a:spcPct val="35000"/>
              </a:spcBef>
            </a:pPr>
            <a:r>
              <a:rPr lang="en-US" altLang="en-US" dirty="0"/>
              <a:t>Every 5 minutes for an unstable patient</a:t>
            </a:r>
          </a:p>
          <a:p>
            <a:pPr lvl="1">
              <a:spcBef>
                <a:spcPct val="35000"/>
              </a:spcBef>
            </a:pPr>
            <a:r>
              <a:rPr lang="en-US" altLang="en-US" dirty="0"/>
              <a:t>Every 15 minutes for a stable patient</a:t>
            </a:r>
          </a:p>
          <a:p>
            <a:pPr>
              <a:spcBef>
                <a:spcPct val="35000"/>
              </a:spcBef>
            </a:pPr>
            <a:r>
              <a:rPr lang="en-US" altLang="en-US" dirty="0"/>
              <a:t>Assess the overall condition, stabilize the XABCs, and control any serious bleeding.</a:t>
            </a:r>
          </a:p>
          <a:p>
            <a:pPr>
              <a:spcBef>
                <a:spcPct val="35000"/>
              </a:spcBef>
            </a:pPr>
            <a:r>
              <a:rPr lang="en-US" altLang="en-US" dirty="0"/>
              <a:t>In a critically injured patient, secure the patient to a long backboard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(2 of 3)</a:t>
            </a:r>
          </a:p>
        </p:txBody>
      </p:sp>
      <p:sp>
        <p:nvSpPr>
          <p:cNvPr id="59395" name="Rectangle 3"/>
          <p:cNvSpPr>
            <a:spLocks noGrp="1" noChangeArrowheads="1"/>
          </p:cNvSpPr>
          <p:nvPr>
            <p:ph type="body" idx="1"/>
          </p:nvPr>
        </p:nvSpPr>
        <p:spPr/>
        <p:txBody>
          <a:bodyPr rIns="228600"/>
          <a:lstStyle/>
          <a:p>
            <a:pPr>
              <a:spcBef>
                <a:spcPct val="35000"/>
              </a:spcBef>
            </a:pPr>
            <a:r>
              <a:rPr lang="en-US" altLang="en-US" dirty="0"/>
              <a:t>If the patient has no life-threatening injuries, take extra time at the scene to stabilize his or her condition.</a:t>
            </a:r>
          </a:p>
          <a:p>
            <a:pPr>
              <a:spcBef>
                <a:spcPct val="35000"/>
              </a:spcBef>
            </a:pPr>
            <a:r>
              <a:rPr lang="en-US" altLang="en-US" dirty="0"/>
              <a:t>The main goal is stabilization in the most comfortable position that allows for maintenance of good circulation distal to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3)</a:t>
            </a:r>
          </a:p>
        </p:txBody>
      </p:sp>
      <p:sp>
        <p:nvSpPr>
          <p:cNvPr id="60419"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Include a description of the problems found during your assessment.</a:t>
            </a:r>
          </a:p>
          <a:p>
            <a:pPr lvl="1">
              <a:spcBef>
                <a:spcPct val="35000"/>
              </a:spcBef>
            </a:pPr>
            <a:r>
              <a:rPr lang="en-US" altLang="en-US" dirty="0"/>
              <a:t>Report problems with the ABCs, open fractures, and compromised circulation.</a:t>
            </a:r>
          </a:p>
          <a:p>
            <a:pPr lvl="1">
              <a:spcBef>
                <a:spcPct val="35000"/>
              </a:spcBef>
            </a:pPr>
            <a:r>
              <a:rPr lang="en-US" altLang="en-US" dirty="0"/>
              <a:t>Document complete descriptions of injuries and the MOIs associated with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Emergency Medical Care</a:t>
            </a:r>
          </a:p>
        </p:txBody>
      </p:sp>
      <p:sp>
        <p:nvSpPr>
          <p:cNvPr id="61443" name="Content Placeholder 2"/>
          <p:cNvSpPr>
            <a:spLocks noGrp="1"/>
          </p:cNvSpPr>
          <p:nvPr>
            <p:ph type="body" idx="1"/>
          </p:nvPr>
        </p:nvSpPr>
        <p:spPr/>
        <p:txBody>
          <a:bodyPr rIns="228600"/>
          <a:lstStyle/>
          <a:p>
            <a:pPr>
              <a:spcBef>
                <a:spcPct val="35000"/>
              </a:spcBef>
            </a:pPr>
            <a:r>
              <a:rPr lang="en-US" altLang="en-US" dirty="0"/>
              <a:t>Perform a primary assessment.</a:t>
            </a:r>
          </a:p>
          <a:p>
            <a:pPr>
              <a:spcBef>
                <a:spcPct val="35000"/>
              </a:spcBef>
            </a:pPr>
            <a:r>
              <a:rPr lang="en-US" altLang="en-US" dirty="0"/>
              <a:t>Stabilize the patient’s XABCs.</a:t>
            </a:r>
          </a:p>
          <a:p>
            <a:pPr>
              <a:spcBef>
                <a:spcPct val="35000"/>
              </a:spcBef>
            </a:pPr>
            <a:r>
              <a:rPr lang="en-US" altLang="en-US" dirty="0"/>
              <a:t>Perform a secondary assessment of either the entire body or the specific area of injury. </a:t>
            </a:r>
          </a:p>
          <a:p>
            <a:pPr>
              <a:spcBef>
                <a:spcPct val="35000"/>
              </a:spcBef>
            </a:pPr>
            <a:r>
              <a:rPr lang="en-US" altLang="en-US" dirty="0"/>
              <a:t>Follow standard precautions.</a:t>
            </a:r>
          </a:p>
          <a:p>
            <a:pPr>
              <a:spcBef>
                <a:spcPct val="35000"/>
              </a:spcBef>
            </a:pPr>
            <a:r>
              <a:rPr lang="en-US" altLang="en-US" dirty="0"/>
              <a:t>Be alert for internal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Splinting </a:t>
            </a:r>
            <a:r>
              <a:rPr lang="en-US" sz="2000" b="0" dirty="0">
                <a:cs typeface="+mj-cs"/>
              </a:rPr>
              <a:t>(1 of 4)</a:t>
            </a:r>
          </a:p>
        </p:txBody>
      </p:sp>
      <p:sp>
        <p:nvSpPr>
          <p:cNvPr id="62467" name="Content Placeholder 2"/>
          <p:cNvSpPr>
            <a:spLocks noGrp="1"/>
          </p:cNvSpPr>
          <p:nvPr>
            <p:ph type="body" idx="1"/>
          </p:nvPr>
        </p:nvSpPr>
        <p:spPr/>
        <p:txBody>
          <a:bodyPr rIns="228600"/>
          <a:lstStyle/>
          <a:p>
            <a:pPr>
              <a:spcBef>
                <a:spcPct val="35000"/>
              </a:spcBef>
            </a:pPr>
            <a:r>
              <a:rPr lang="en-US" altLang="en-US" dirty="0"/>
              <a:t>A splint is a flexible or rigid device that is used to protect and maintain the position of an injured extremity.</a:t>
            </a:r>
          </a:p>
          <a:p>
            <a:pPr lvl="1">
              <a:spcBef>
                <a:spcPct val="35000"/>
              </a:spcBef>
            </a:pPr>
            <a:r>
              <a:rPr lang="en-US" altLang="en-US" dirty="0"/>
              <a:t>Splint all fractures, dislocations, and sprains before moving the patient, unless he or she is in immediate danger.</a:t>
            </a:r>
          </a:p>
          <a:p>
            <a:pPr lvl="1">
              <a:spcBef>
                <a:spcPct val="35000"/>
              </a:spcBef>
            </a:pPr>
            <a:r>
              <a:rPr lang="en-US" altLang="en-US" dirty="0"/>
              <a:t>Splinting reduces pain and makes it easier to transfer and transport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Splinting </a:t>
            </a:r>
            <a:r>
              <a:rPr lang="en-US" sz="2000" b="0" dirty="0">
                <a:cs typeface="+mj-cs"/>
              </a:rPr>
              <a:t>(2 of 4)</a:t>
            </a:r>
          </a:p>
        </p:txBody>
      </p:sp>
      <p:sp>
        <p:nvSpPr>
          <p:cNvPr id="63491" name="Content Placeholder 2"/>
          <p:cNvSpPr>
            <a:spLocks noGrp="1"/>
          </p:cNvSpPr>
          <p:nvPr>
            <p:ph type="body" idx="1"/>
          </p:nvPr>
        </p:nvSpPr>
        <p:spPr/>
        <p:txBody>
          <a:bodyPr rIns="228600"/>
          <a:lstStyle/>
          <a:p>
            <a:pPr>
              <a:spcBef>
                <a:spcPct val="35000"/>
              </a:spcBef>
            </a:pPr>
            <a:r>
              <a:rPr lang="en-US" altLang="en-US" dirty="0"/>
              <a:t>Splinting will help to prevent:</a:t>
            </a:r>
          </a:p>
          <a:p>
            <a:pPr lvl="1">
              <a:spcBef>
                <a:spcPct val="35000"/>
              </a:spcBef>
            </a:pPr>
            <a:r>
              <a:rPr lang="en-US" altLang="en-US" dirty="0"/>
              <a:t>Further damage to muscles, the spinal cord, peripheral nerves, and blood vessels</a:t>
            </a:r>
          </a:p>
          <a:p>
            <a:pPr lvl="1">
              <a:spcBef>
                <a:spcPct val="35000"/>
              </a:spcBef>
            </a:pPr>
            <a:r>
              <a:rPr lang="en-US" altLang="en-US" dirty="0"/>
              <a:t>Laceration of the skin</a:t>
            </a:r>
          </a:p>
          <a:p>
            <a:pPr lvl="1">
              <a:spcBef>
                <a:spcPct val="35000"/>
              </a:spcBef>
            </a:pPr>
            <a:r>
              <a:rPr lang="en-US" altLang="en-US" dirty="0"/>
              <a:t>Restriction of distal blood flow</a:t>
            </a:r>
          </a:p>
          <a:p>
            <a:pPr lvl="1">
              <a:spcBef>
                <a:spcPct val="35000"/>
              </a:spcBef>
            </a:pPr>
            <a:r>
              <a:rPr lang="en-US" altLang="en-US" dirty="0"/>
              <a:t>Excessive bleeding of the tissues</a:t>
            </a:r>
          </a:p>
          <a:p>
            <a:pPr lvl="1">
              <a:spcBef>
                <a:spcPct val="35000"/>
              </a:spcBef>
            </a:pPr>
            <a:r>
              <a:rPr lang="en-US" altLang="en-US" dirty="0"/>
              <a:t>Increased pain</a:t>
            </a:r>
          </a:p>
          <a:p>
            <a:pPr lvl="1">
              <a:spcBef>
                <a:spcPct val="35000"/>
              </a:spcBef>
            </a:pPr>
            <a:r>
              <a:rPr lang="en-US" altLang="en-US" dirty="0"/>
              <a:t>Paralysis of extremities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(5 of 5)</a:t>
            </a:r>
          </a:p>
        </p:txBody>
      </p:sp>
      <p:sp>
        <p:nvSpPr>
          <p:cNvPr id="8195" name="Rectangle 1027"/>
          <p:cNvSpPr>
            <a:spLocks noGrp="1" noChangeArrowheads="1"/>
          </p:cNvSpPr>
          <p:nvPr>
            <p:ph type="body" idx="1"/>
          </p:nvPr>
        </p:nvSpPr>
        <p:spPr/>
        <p:txBody>
          <a:bodyPr rIns="228600"/>
          <a:lstStyle/>
          <a:p>
            <a:pPr eaLnBrk="1" hangingPunct="1">
              <a:spcBef>
                <a:spcPct val="35000"/>
              </a:spcBef>
              <a:buFontTx/>
              <a:buNone/>
            </a:pPr>
            <a:r>
              <a:rPr lang="en-US" altLang="en-US" b="1" dirty="0"/>
              <a:t>Nontraumatic Musculoskeletal Disorders</a:t>
            </a:r>
          </a:p>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Nontraumatic fractures</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Splinting </a:t>
            </a:r>
            <a:r>
              <a:rPr lang="en-US" sz="2000" b="0" dirty="0">
                <a:cs typeface="+mj-cs"/>
              </a:rPr>
              <a:t>(3 of 4)</a:t>
            </a:r>
          </a:p>
        </p:txBody>
      </p:sp>
      <p:sp>
        <p:nvSpPr>
          <p:cNvPr id="64515" name="Content Placeholder 2"/>
          <p:cNvSpPr>
            <a:spLocks noGrp="1"/>
          </p:cNvSpPr>
          <p:nvPr>
            <p:ph type="body" idx="1"/>
          </p:nvPr>
        </p:nvSpPr>
        <p:spPr/>
        <p:txBody>
          <a:bodyPr rIns="228600"/>
          <a:lstStyle/>
          <a:p>
            <a:pPr>
              <a:spcBef>
                <a:spcPct val="35000"/>
              </a:spcBef>
            </a:pPr>
            <a:r>
              <a:rPr lang="en-US" altLang="en-US" dirty="0"/>
              <a:t>General principles of splinting</a:t>
            </a:r>
          </a:p>
          <a:p>
            <a:pPr lvl="1">
              <a:spcBef>
                <a:spcPct val="35000"/>
              </a:spcBef>
            </a:pPr>
            <a:r>
              <a:rPr lang="en-US" altLang="en-US" dirty="0"/>
              <a:t>Remove clothing from the area.</a:t>
            </a:r>
          </a:p>
          <a:p>
            <a:pPr lvl="1">
              <a:spcBef>
                <a:spcPct val="35000"/>
              </a:spcBef>
            </a:pPr>
            <a:r>
              <a:rPr lang="en-US" altLang="en-US" dirty="0"/>
              <a:t>Note and record the patient’s neurovascular status.</a:t>
            </a:r>
          </a:p>
          <a:p>
            <a:pPr lvl="1">
              <a:spcBef>
                <a:spcPct val="35000"/>
              </a:spcBef>
            </a:pPr>
            <a:r>
              <a:rPr lang="en-US" altLang="en-US" dirty="0"/>
              <a:t>Cover open</a:t>
            </a:r>
            <a:r>
              <a:rPr lang="en-US" altLang="en-US" b="1" dirty="0"/>
              <a:t> </a:t>
            </a:r>
            <a:r>
              <a:rPr lang="en-US" altLang="en-US" dirty="0"/>
              <a:t>wounds with a dry, sterile dressing.</a:t>
            </a:r>
          </a:p>
          <a:p>
            <a:pPr lvl="1">
              <a:spcBef>
                <a:spcPct val="35000"/>
              </a:spcBef>
            </a:pPr>
            <a:r>
              <a:rPr lang="en-US" altLang="en-US" dirty="0"/>
              <a:t>Do not move the patient before splinting an extremity unless there is danger.</a:t>
            </a:r>
          </a:p>
          <a:p>
            <a:pPr lvl="1">
              <a:spcBef>
                <a:spcPct val="35000"/>
              </a:spcBef>
            </a:pPr>
            <a:r>
              <a:rPr lang="en-US" altLang="en-US" dirty="0"/>
              <a:t>Stabilize the joints.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Splinting </a:t>
            </a:r>
            <a:r>
              <a:rPr lang="en-US" sz="2000" b="0" dirty="0">
                <a:cs typeface="+mj-cs"/>
              </a:rPr>
              <a:t>(4 of 4)</a:t>
            </a:r>
          </a:p>
        </p:txBody>
      </p:sp>
      <p:sp>
        <p:nvSpPr>
          <p:cNvPr id="65539" name="Content Placeholder 2"/>
          <p:cNvSpPr>
            <a:spLocks noGrp="1"/>
          </p:cNvSpPr>
          <p:nvPr>
            <p:ph type="body" idx="1"/>
          </p:nvPr>
        </p:nvSpPr>
        <p:spPr/>
        <p:txBody>
          <a:bodyPr rIns="228600"/>
          <a:lstStyle/>
          <a:p>
            <a:pPr>
              <a:spcBef>
                <a:spcPct val="35000"/>
              </a:spcBef>
            </a:pPr>
            <a:r>
              <a:rPr lang="en-US" altLang="en-US" dirty="0"/>
              <a:t>General principles of splinting (cont’d)</a:t>
            </a:r>
          </a:p>
          <a:p>
            <a:pPr lvl="1">
              <a:spcBef>
                <a:spcPct val="35000"/>
              </a:spcBef>
            </a:pPr>
            <a:r>
              <a:rPr lang="en-US" altLang="en-US" dirty="0"/>
              <a:t>Pad all rigid splints.</a:t>
            </a:r>
          </a:p>
          <a:p>
            <a:pPr lvl="1">
              <a:spcBef>
                <a:spcPct val="35000"/>
              </a:spcBef>
            </a:pPr>
            <a:r>
              <a:rPr lang="en-US" altLang="en-US" dirty="0"/>
              <a:t>Maintain manual stabilization.</a:t>
            </a:r>
          </a:p>
          <a:p>
            <a:pPr lvl="1">
              <a:spcBef>
                <a:spcPct val="35000"/>
              </a:spcBef>
            </a:pPr>
            <a:r>
              <a:rPr lang="en-US" altLang="en-US" dirty="0"/>
              <a:t>If you encounter resistance, splint the limb in its deformed position.</a:t>
            </a:r>
          </a:p>
          <a:p>
            <a:pPr lvl="1">
              <a:spcBef>
                <a:spcPct val="35000"/>
              </a:spcBef>
            </a:pPr>
            <a:r>
              <a:rPr lang="en-US" altLang="en-US" dirty="0"/>
              <a:t>Immobilize all suspected spinal injuries in a neutral, in-line position.</a:t>
            </a:r>
          </a:p>
          <a:p>
            <a:pPr lvl="1">
              <a:spcBef>
                <a:spcPct val="35000"/>
              </a:spcBef>
            </a:pPr>
            <a:r>
              <a:rPr lang="en-US" altLang="en-US" dirty="0"/>
              <a:t>When in doubt,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Rigid Splints </a:t>
            </a:r>
            <a:r>
              <a:rPr lang="en-US" sz="2000" b="0" dirty="0">
                <a:cs typeface="+mj-cs"/>
              </a:rPr>
              <a:t>(1 of 2)</a:t>
            </a:r>
          </a:p>
        </p:txBody>
      </p:sp>
      <p:sp>
        <p:nvSpPr>
          <p:cNvPr id="66563" name="Rectangle 3"/>
          <p:cNvSpPr>
            <a:spLocks noGrp="1" noChangeArrowheads="1"/>
          </p:cNvSpPr>
          <p:nvPr>
            <p:ph type="body" idx="1"/>
          </p:nvPr>
        </p:nvSpPr>
        <p:spPr/>
        <p:txBody>
          <a:bodyPr rIns="228600"/>
          <a:lstStyle/>
          <a:p>
            <a:pPr>
              <a:spcBef>
                <a:spcPct val="35000"/>
              </a:spcBef>
            </a:pPr>
            <a:r>
              <a:rPr lang="en-US" altLang="en-US" dirty="0"/>
              <a:t>Made from firm material</a:t>
            </a:r>
          </a:p>
          <a:p>
            <a:pPr>
              <a:spcBef>
                <a:spcPct val="35000"/>
              </a:spcBef>
            </a:pPr>
            <a:r>
              <a:rPr lang="en-US" altLang="en-US" dirty="0"/>
              <a:t>Applied to the sides, front, and/or back of an injured extremity</a:t>
            </a:r>
          </a:p>
          <a:p>
            <a:pPr>
              <a:spcBef>
                <a:spcPct val="35000"/>
              </a:spcBef>
            </a:pPr>
            <a:r>
              <a:rPr lang="en-US" altLang="en-US" dirty="0"/>
              <a:t>Prevent motion at the injury site</a:t>
            </a:r>
          </a:p>
          <a:p>
            <a:pPr>
              <a:spcBef>
                <a:spcPct val="35000"/>
              </a:spcBef>
            </a:pPr>
            <a:r>
              <a:rPr lang="en-US" altLang="en-US" dirty="0"/>
              <a:t>Take two EMTs to apply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a:cs typeface="+mj-cs"/>
              </a:rPr>
              <a:t>Rigid Splints </a:t>
            </a:r>
            <a:r>
              <a:rPr lang="en-US" sz="2000" b="0" dirty="0">
                <a:cs typeface="+mj-cs"/>
              </a:rPr>
              <a:t>(2 of 2)</a:t>
            </a:r>
          </a:p>
        </p:txBody>
      </p:sp>
      <p:sp>
        <p:nvSpPr>
          <p:cNvPr id="67587" name="Rectangle 3"/>
          <p:cNvSpPr>
            <a:spLocks noGrp="1" noChangeArrowheads="1"/>
          </p:cNvSpPr>
          <p:nvPr>
            <p:ph type="body" idx="1"/>
          </p:nvPr>
        </p:nvSpPr>
        <p:spPr/>
        <p:txBody>
          <a:bodyPr rIns="228600"/>
          <a:lstStyle/>
          <a:p>
            <a:pPr>
              <a:spcBef>
                <a:spcPct val="35000"/>
              </a:spcBef>
            </a:pPr>
            <a:r>
              <a:rPr lang="en-US" altLang="en-US" dirty="0"/>
              <a:t>Two situations in which you must splint the limb in the position of deformity:</a:t>
            </a:r>
          </a:p>
          <a:p>
            <a:pPr lvl="1">
              <a:spcBef>
                <a:spcPct val="35000"/>
              </a:spcBef>
            </a:pPr>
            <a:r>
              <a:rPr lang="en-US" altLang="en-US" dirty="0"/>
              <a:t>When the deformity is severe</a:t>
            </a:r>
          </a:p>
          <a:p>
            <a:pPr lvl="1">
              <a:spcBef>
                <a:spcPct val="35000"/>
              </a:spcBef>
            </a:pPr>
            <a:r>
              <a:rPr lang="en-US" altLang="en-US" dirty="0"/>
              <a:t>When you encounter resistance or extreme pain when applying gentle traction to the fracture of a shaft of a long bone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Formable Splints</a:t>
            </a:r>
            <a:endParaRPr lang="en-US" sz="2800" b="0" dirty="0">
              <a:cs typeface="+mj-cs"/>
            </a:endParaRPr>
          </a:p>
        </p:txBody>
      </p:sp>
      <p:sp>
        <p:nvSpPr>
          <p:cNvPr id="68611" name="Rectangle 3"/>
          <p:cNvSpPr>
            <a:spLocks noGrp="1" noChangeArrowheads="1"/>
          </p:cNvSpPr>
          <p:nvPr>
            <p:ph type="body" idx="1"/>
          </p:nvPr>
        </p:nvSpPr>
        <p:spPr/>
        <p:txBody>
          <a:bodyPr rIns="228600"/>
          <a:lstStyle/>
          <a:p>
            <a:pPr>
              <a:spcBef>
                <a:spcPct val="35000"/>
              </a:spcBef>
            </a:pPr>
            <a:r>
              <a:rPr lang="en-US" altLang="en-US" dirty="0"/>
              <a:t>Most likely to use structural aluminum (SAM) splints and vacuum splints</a:t>
            </a:r>
          </a:p>
          <a:p>
            <a:pPr>
              <a:spcBef>
                <a:spcPct val="35000"/>
              </a:spcBef>
            </a:pPr>
            <a:r>
              <a:rPr lang="en-US" altLang="en-US" dirty="0"/>
              <a:t>Other splints:</a:t>
            </a:r>
          </a:p>
          <a:p>
            <a:pPr lvl="1">
              <a:spcBef>
                <a:spcPct val="35000"/>
              </a:spcBef>
            </a:pPr>
            <a:r>
              <a:rPr lang="en-US" altLang="en-US" dirty="0"/>
              <a:t>Air splints</a:t>
            </a:r>
          </a:p>
          <a:p>
            <a:pPr lvl="1">
              <a:spcBef>
                <a:spcPct val="35000"/>
              </a:spcBef>
            </a:pPr>
            <a:r>
              <a:rPr lang="en-US" altLang="en-US" dirty="0"/>
              <a:t>Pillow splints</a:t>
            </a:r>
          </a:p>
          <a:p>
            <a:pPr lvl="1">
              <a:spcBef>
                <a:spcPct val="35000"/>
              </a:spcBef>
            </a:pPr>
            <a:r>
              <a:rPr lang="en-US" altLang="en-US" dirty="0"/>
              <a:t>Sling and swathe bandages</a:t>
            </a:r>
          </a:p>
          <a:p>
            <a:pPr lvl="1">
              <a:spcBef>
                <a:spcPct val="35000"/>
              </a:spcBef>
            </a:pPr>
            <a:r>
              <a:rPr lang="en-US" altLang="en-US" dirty="0"/>
              <a:t>Vacuum splints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pPr>
              <a:lnSpc>
                <a:spcPct val="85000"/>
              </a:lnSpc>
              <a:defRPr/>
            </a:pPr>
            <a:r>
              <a:rPr lang="en-US" dirty="0">
                <a:cs typeface="+mj-cs"/>
              </a:rPr>
              <a:t>Pelvic Binder</a:t>
            </a:r>
          </a:p>
        </p:txBody>
      </p:sp>
      <p:sp>
        <p:nvSpPr>
          <p:cNvPr id="73731" name="Rectangle 1027"/>
          <p:cNvSpPr>
            <a:spLocks noGrp="1" noChangeArrowheads="1"/>
          </p:cNvSpPr>
          <p:nvPr>
            <p:ph type="body" idx="1"/>
          </p:nvPr>
        </p:nvSpPr>
        <p:spPr/>
        <p:txBody>
          <a:bodyPr rIns="228600"/>
          <a:lstStyle/>
          <a:p>
            <a:pPr>
              <a:spcBef>
                <a:spcPct val="35000"/>
              </a:spcBef>
            </a:pPr>
            <a:r>
              <a:rPr lang="en-US" altLang="en-US" dirty="0"/>
              <a:t>Used to splint the bony pelvis to reduce hemorrhage from bone ends, venous disruption, and pain</a:t>
            </a:r>
          </a:p>
          <a:p>
            <a:pPr>
              <a:spcBef>
                <a:spcPct val="35000"/>
              </a:spcBef>
            </a:pPr>
            <a:r>
              <a:rPr lang="en-US" altLang="en-US" dirty="0"/>
              <a:t>Meant to provide temporary stabilization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defRPr/>
            </a:pPr>
            <a:r>
              <a:rPr lang="en-US" dirty="0">
                <a:cs typeface="+mj-cs"/>
              </a:rPr>
              <a:t>Hazards of Improper Splinting</a:t>
            </a:r>
          </a:p>
        </p:txBody>
      </p:sp>
      <p:sp>
        <p:nvSpPr>
          <p:cNvPr id="74755" name="Rectangle 3"/>
          <p:cNvSpPr>
            <a:spLocks noGrp="1" noChangeArrowheads="1"/>
          </p:cNvSpPr>
          <p:nvPr>
            <p:ph type="body" idx="1"/>
          </p:nvPr>
        </p:nvSpPr>
        <p:spPr/>
        <p:txBody>
          <a:bodyPr rIns="228600"/>
          <a:lstStyle/>
          <a:p>
            <a:pPr>
              <a:spcBef>
                <a:spcPct val="35000"/>
              </a:spcBef>
            </a:pPr>
            <a:r>
              <a:rPr lang="en-US" altLang="en-US" dirty="0"/>
              <a:t>Compressions of nerves, tissues, and blood vessels</a:t>
            </a:r>
          </a:p>
          <a:p>
            <a:pPr>
              <a:spcBef>
                <a:spcPct val="35000"/>
              </a:spcBef>
            </a:pPr>
            <a:r>
              <a:rPr lang="en-US" altLang="en-US" dirty="0"/>
              <a:t>Delay in transport of a patient with a life-threatening injury</a:t>
            </a:r>
          </a:p>
          <a:p>
            <a:pPr>
              <a:spcBef>
                <a:spcPct val="35000"/>
              </a:spcBef>
            </a:pPr>
            <a:r>
              <a:rPr lang="en-US" altLang="en-US" dirty="0"/>
              <a:t>Reduction of distal circulation</a:t>
            </a:r>
          </a:p>
          <a:p>
            <a:pPr>
              <a:spcBef>
                <a:spcPct val="35000"/>
              </a:spcBef>
            </a:pPr>
            <a:r>
              <a:rPr lang="en-US" altLang="en-US" dirty="0"/>
              <a:t>Aggravation of the injury</a:t>
            </a:r>
          </a:p>
          <a:p>
            <a:pPr>
              <a:spcBef>
                <a:spcPct val="35000"/>
              </a:spcBef>
            </a:pPr>
            <a:r>
              <a:rPr lang="en-US" altLang="en-US" dirty="0"/>
              <a:t>Injury to tissue, nerves, blood vessels, or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defRPr/>
            </a:pPr>
            <a:r>
              <a:rPr lang="en-US" dirty="0">
                <a:cs typeface="+mj-cs"/>
              </a:rPr>
              <a:t>Transportation</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Very few musculoskeletal injuries justify the use of excessive speed during transport.</a:t>
            </a:r>
          </a:p>
          <a:p>
            <a:pPr lvl="1">
              <a:spcBef>
                <a:spcPct val="35000"/>
              </a:spcBef>
            </a:pPr>
            <a:r>
              <a:rPr lang="en-US" altLang="en-US" dirty="0"/>
              <a:t>A patient with a pulseless limb must be given a higher priority.</a:t>
            </a:r>
          </a:p>
          <a:p>
            <a:pPr lvl="1">
              <a:spcBef>
                <a:spcPct val="35000"/>
              </a:spcBef>
            </a:pPr>
            <a:r>
              <a:rPr lang="en-US" altLang="en-US" dirty="0"/>
              <a:t>If the treatment facility is an hour or more away, transport by helicopter or immediate ground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a:cs typeface="+mj-cs"/>
              </a:rPr>
              <a:t>Injuries of the Clavicle and Scapula </a:t>
            </a:r>
            <a:r>
              <a:rPr lang="en-US" sz="2000" b="0" dirty="0">
                <a:cs typeface="+mj-cs"/>
              </a:rPr>
              <a:t>(1 of 3)</a:t>
            </a:r>
          </a:p>
        </p:txBody>
      </p:sp>
      <p:sp>
        <p:nvSpPr>
          <p:cNvPr id="76803" name="Content Placeholder 2"/>
          <p:cNvSpPr>
            <a:spLocks noGrp="1"/>
          </p:cNvSpPr>
          <p:nvPr>
            <p:ph idx="1"/>
          </p:nvPr>
        </p:nvSpPr>
        <p:spPr>
          <a:xfrm>
            <a:off x="925830" y="1490870"/>
            <a:ext cx="9678670" cy="4699047"/>
          </a:xfrm>
        </p:spPr>
        <p:txBody>
          <a:bodyPr rIns="228600"/>
          <a:lstStyle/>
          <a:p>
            <a:pPr>
              <a:spcBef>
                <a:spcPct val="35000"/>
              </a:spcBef>
            </a:pPr>
            <a:r>
              <a:rPr lang="en-US" altLang="en-US" dirty="0"/>
              <a:t>The clavicle is one of the most commonly fractured bones in the body.</a:t>
            </a:r>
          </a:p>
          <a:p>
            <a:pPr lvl="1">
              <a:spcBef>
                <a:spcPct val="35000"/>
              </a:spcBef>
            </a:pPr>
            <a:r>
              <a:rPr lang="en-US" altLang="en-US" dirty="0"/>
              <a:t>Occur commonly in children</a:t>
            </a:r>
          </a:p>
          <a:p>
            <a:pPr lvl="1">
              <a:spcBef>
                <a:spcPct val="35000"/>
              </a:spcBef>
            </a:pPr>
            <a:r>
              <a:rPr lang="en-US" altLang="en-US" dirty="0"/>
              <a:t>A patient will report pain in the shoulder and hold the arm across the front of the body.</a:t>
            </a:r>
          </a:p>
          <a:p>
            <a:pPr lvl="1">
              <a:spcBef>
                <a:spcPct val="35000"/>
              </a:spcBef>
            </a:pPr>
            <a:r>
              <a:rPr lang="en-US" altLang="en-US" dirty="0"/>
              <a:t>Swelling and point tenderness occur over the clavicle.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Injuries of the Clavicle and Scapula </a:t>
            </a:r>
            <a:r>
              <a:rPr lang="en-US" sz="2000" b="0" dirty="0">
                <a:cs typeface="+mj-cs"/>
              </a:rPr>
              <a:t>(2 of 3)</a:t>
            </a:r>
          </a:p>
        </p:txBody>
      </p:sp>
      <p:sp>
        <p:nvSpPr>
          <p:cNvPr id="77827" name="Content Placeholder 2"/>
          <p:cNvSpPr>
            <a:spLocks noGrp="1"/>
          </p:cNvSpPr>
          <p:nvPr>
            <p:ph type="body" idx="1"/>
          </p:nvPr>
        </p:nvSpPr>
        <p:spPr/>
        <p:txBody>
          <a:bodyPr rIns="228600"/>
          <a:lstStyle/>
          <a:p>
            <a:pPr>
              <a:spcBef>
                <a:spcPct val="35000"/>
              </a:spcBef>
            </a:pPr>
            <a:r>
              <a:rPr lang="en-US" altLang="en-US" dirty="0"/>
              <a:t>Fractures of the scapula occur much less frequently because the bone is well protected by many large muscles.</a:t>
            </a:r>
          </a:p>
          <a:p>
            <a:pPr lvl="1">
              <a:spcBef>
                <a:spcPct val="35000"/>
              </a:spcBef>
            </a:pPr>
            <a:r>
              <a:rPr lang="en-US" altLang="en-US" dirty="0"/>
              <a:t>Almost always the result of a forceful, direct blow to the back</a:t>
            </a:r>
          </a:p>
          <a:p>
            <a:pPr lvl="1">
              <a:spcBef>
                <a:spcPct val="35000"/>
              </a:spcBef>
            </a:pPr>
            <a:r>
              <a:rPr lang="en-US" altLang="en-US" dirty="0"/>
              <a:t>The associated chest injuries pose the greatest threat of long-term disability.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(1 of 2)</a:t>
            </a:r>
          </a:p>
        </p:txBody>
      </p:sp>
      <p:sp>
        <p:nvSpPr>
          <p:cNvPr id="9219" name="Content Placeholder 2"/>
          <p:cNvSpPr>
            <a:spLocks noGrp="1"/>
          </p:cNvSpPr>
          <p:nvPr>
            <p:ph type="body" idx="1"/>
          </p:nvPr>
        </p:nvSpPr>
        <p:spPr/>
        <p:txBody>
          <a:bodyPr rIns="228600"/>
          <a:lstStyle/>
          <a:p>
            <a:pPr>
              <a:spcBef>
                <a:spcPct val="35000"/>
              </a:spcBef>
            </a:pPr>
            <a:r>
              <a:rPr lang="en-US" altLang="en-US" dirty="0"/>
              <a:t>The musculoskeletal system provides:</a:t>
            </a:r>
          </a:p>
          <a:p>
            <a:pPr lvl="1">
              <a:spcBef>
                <a:spcPct val="35000"/>
              </a:spcBef>
            </a:pPr>
            <a:r>
              <a:rPr lang="en-US" altLang="en-US" dirty="0"/>
              <a:t>Form </a:t>
            </a:r>
          </a:p>
          <a:p>
            <a:pPr lvl="1">
              <a:spcBef>
                <a:spcPct val="35000"/>
              </a:spcBef>
            </a:pPr>
            <a:r>
              <a:rPr lang="en-US" altLang="en-US" dirty="0"/>
              <a:t>Upright posture</a:t>
            </a:r>
          </a:p>
          <a:p>
            <a:pPr lvl="1">
              <a:spcBef>
                <a:spcPct val="35000"/>
              </a:spcBef>
            </a:pPr>
            <a:r>
              <a:rPr lang="en-US" altLang="en-US" dirty="0"/>
              <a:t>Movement</a:t>
            </a:r>
          </a:p>
          <a:p>
            <a:pPr>
              <a:spcBef>
                <a:spcPct val="35000"/>
              </a:spcBef>
            </a:pPr>
            <a:r>
              <a:rPr lang="en-US" altLang="en-US" dirty="0"/>
              <a:t>System also protects vital internal organs.</a:t>
            </a:r>
          </a:p>
          <a:p>
            <a:pPr lvl="1">
              <a:spcBef>
                <a:spcPct val="35000"/>
              </a:spcBef>
            </a:pPr>
            <a:r>
              <a:rPr lang="en-US" altLang="en-US" dirty="0"/>
              <a:t>Bones, muscles, tendons, cartilage, and ligaments are still at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Injuries of the Clavicle and Scapula </a:t>
            </a:r>
            <a:r>
              <a:rPr lang="en-US" sz="2000" b="0" dirty="0">
                <a:cs typeface="+mj-cs"/>
              </a:rPr>
              <a:t>(3 of 3)</a:t>
            </a:r>
          </a:p>
        </p:txBody>
      </p:sp>
      <p:sp>
        <p:nvSpPr>
          <p:cNvPr id="78851" name="Content Placeholder 2"/>
          <p:cNvSpPr>
            <a:spLocks noGrp="1"/>
          </p:cNvSpPr>
          <p:nvPr>
            <p:ph sz="half" idx="1"/>
          </p:nvPr>
        </p:nvSpPr>
        <p:spPr>
          <a:xfrm>
            <a:off x="914400" y="1447800"/>
            <a:ext cx="5588000" cy="4800600"/>
          </a:xfrm>
        </p:spPr>
        <p:txBody>
          <a:bodyPr rIns="228600"/>
          <a:lstStyle/>
          <a:p>
            <a:pPr>
              <a:spcBef>
                <a:spcPct val="35000"/>
              </a:spcBef>
            </a:pPr>
            <a:r>
              <a:rPr lang="en-US" altLang="en-US" dirty="0"/>
              <a:t>Acromioclavicular joint is frequently separated during sports.</a:t>
            </a:r>
          </a:p>
          <a:p>
            <a:pPr>
              <a:spcBef>
                <a:spcPct val="35000"/>
              </a:spcBef>
            </a:pPr>
            <a:r>
              <a:rPr lang="en-US" altLang="en-US" dirty="0"/>
              <a:t>These fractures can be splinted effectively with a sling and swathe.</a:t>
            </a:r>
          </a:p>
        </p:txBody>
      </p:sp>
      <p:pic>
        <p:nvPicPr>
          <p:cNvPr id="14338" name="Picture 2" descr="Photo A shows a man with his arm in a sling and a paramedic tying the sling around his neck. Photo B shows the paramedic using a swathe to bind the arm to the che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447800"/>
            <a:ext cx="1923850" cy="3544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61856" y="5003543"/>
            <a:ext cx="4992894" cy="1477328"/>
          </a:xfrm>
          <a:prstGeom prst="rect">
            <a:avLst/>
          </a:prstGeom>
        </p:spPr>
        <p:txBody>
          <a:bodyPr wrap="square">
            <a:spAutoFit/>
          </a:bodyPr>
          <a:lstStyle/>
          <a:p>
            <a:r>
              <a:rPr lang="en-US" b="1" dirty="0"/>
              <a:t>FIGURE 32-31 A. </a:t>
            </a:r>
            <a:r>
              <a:rPr lang="en-US" dirty="0"/>
              <a:t>Apply a sling so that the knot is tied to one side of the neck. </a:t>
            </a:r>
            <a:r>
              <a:rPr lang="en-US" b="1" dirty="0"/>
              <a:t>B. </a:t>
            </a:r>
            <a:r>
              <a:rPr lang="en-US" dirty="0"/>
              <a:t>Bind the arm to the chest wall with a swathe so that the arm cannot swing freely. Leave the patient’s fingers exposed so that you can assess distal circulation.</a:t>
            </a:r>
          </a:p>
        </p:txBody>
      </p:sp>
      <p:sp>
        <p:nvSpPr>
          <p:cNvPr id="4" name="Rectangle 3"/>
          <p:cNvSpPr/>
          <p:nvPr/>
        </p:nvSpPr>
        <p:spPr>
          <a:xfrm>
            <a:off x="5661856" y="6467619"/>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dirty="0">
                <a:cs typeface="+mj-cs"/>
              </a:rPr>
              <a:t>Dislocation of the Shoulder</a:t>
            </a:r>
          </a:p>
        </p:txBody>
      </p:sp>
      <p:sp>
        <p:nvSpPr>
          <p:cNvPr id="79875" name="Content Placeholder 2"/>
          <p:cNvSpPr>
            <a:spLocks noGrp="1"/>
          </p:cNvSpPr>
          <p:nvPr>
            <p:ph type="body" idx="1"/>
          </p:nvPr>
        </p:nvSpPr>
        <p:spPr/>
        <p:txBody>
          <a:bodyPr rIns="228600"/>
          <a:lstStyle/>
          <a:p>
            <a:pPr>
              <a:spcBef>
                <a:spcPct val="35000"/>
              </a:spcBef>
            </a:pPr>
            <a:r>
              <a:rPr lang="en-US" altLang="en-US" dirty="0"/>
              <a:t>The humeral head most commonly dislocates anteriorly.</a:t>
            </a:r>
          </a:p>
          <a:p>
            <a:pPr>
              <a:spcBef>
                <a:spcPct val="35000"/>
              </a:spcBef>
            </a:pPr>
            <a:r>
              <a:rPr lang="en-US" altLang="en-US" dirty="0"/>
              <a:t>Shoulder dislocations are very painful.</a:t>
            </a:r>
          </a:p>
          <a:p>
            <a:pPr lvl="1">
              <a:spcBef>
                <a:spcPct val="35000"/>
              </a:spcBef>
            </a:pPr>
            <a:r>
              <a:rPr lang="en-US" altLang="en-US" dirty="0"/>
              <a:t>Stabilization is difficult because any attempt to bring the arm in toward the chest wall produces pain.</a:t>
            </a:r>
          </a:p>
          <a:p>
            <a:pPr lvl="1">
              <a:spcBef>
                <a:spcPct val="35000"/>
              </a:spcBef>
            </a:pPr>
            <a:r>
              <a:rPr lang="en-US" altLang="en-US" dirty="0"/>
              <a:t>Splint the joint in whatever position is more comfortable for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defRPr/>
            </a:pPr>
            <a:r>
              <a:rPr lang="en-US" dirty="0">
                <a:cs typeface="+mj-cs"/>
              </a:rPr>
              <a:t>Fracture of the Humerus</a:t>
            </a:r>
            <a:endParaRPr lang="en-US" sz="2800" b="0" dirty="0">
              <a:cs typeface="+mj-cs"/>
            </a:endParaRPr>
          </a:p>
        </p:txBody>
      </p:sp>
      <p:sp>
        <p:nvSpPr>
          <p:cNvPr id="80899" name="Content Placeholder 2"/>
          <p:cNvSpPr>
            <a:spLocks noGrp="1"/>
          </p:cNvSpPr>
          <p:nvPr>
            <p:ph type="body" idx="1"/>
          </p:nvPr>
        </p:nvSpPr>
        <p:spPr>
          <a:xfrm>
            <a:off x="925830" y="1490870"/>
            <a:ext cx="9500870" cy="4699047"/>
          </a:xfrm>
        </p:spPr>
        <p:txBody>
          <a:bodyPr rIns="228600"/>
          <a:lstStyle/>
          <a:p>
            <a:pPr>
              <a:spcBef>
                <a:spcPct val="35000"/>
              </a:spcBef>
            </a:pPr>
            <a:r>
              <a:rPr lang="en-US" altLang="en-US" dirty="0"/>
              <a:t>Occur either proximally, in the midshaft, or distally at the elbow</a:t>
            </a:r>
          </a:p>
          <a:p>
            <a:pPr>
              <a:spcBef>
                <a:spcPct val="35000"/>
              </a:spcBef>
            </a:pPr>
            <a:r>
              <a:rPr lang="en-US" altLang="en-US" dirty="0"/>
              <a:t>Consider applying traction to realign the fracture fragments before splinting them.</a:t>
            </a:r>
          </a:p>
          <a:p>
            <a:pPr>
              <a:spcBef>
                <a:spcPct val="35000"/>
              </a:spcBef>
            </a:pPr>
            <a:r>
              <a:rPr lang="en-US" altLang="en-US" dirty="0"/>
              <a:t>Splint the arm with a sling and swathe.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a:cs typeface="+mj-cs"/>
              </a:rPr>
              <a:t>Elbow Injuries </a:t>
            </a:r>
            <a:r>
              <a:rPr lang="en-US" sz="2000" b="0" dirty="0">
                <a:cs typeface="+mj-cs"/>
              </a:rPr>
              <a:t>(1 of 5)</a:t>
            </a:r>
          </a:p>
        </p:txBody>
      </p:sp>
      <p:sp>
        <p:nvSpPr>
          <p:cNvPr id="81923" name="Content Placeholder 2"/>
          <p:cNvSpPr>
            <a:spLocks noGrp="1"/>
          </p:cNvSpPr>
          <p:nvPr>
            <p:ph type="body" idx="1"/>
          </p:nvPr>
        </p:nvSpPr>
        <p:spPr/>
        <p:txBody>
          <a:bodyPr rIns="228600"/>
          <a:lstStyle/>
          <a:p>
            <a:pPr>
              <a:spcBef>
                <a:spcPct val="35000"/>
              </a:spcBef>
            </a:pPr>
            <a:r>
              <a:rPr lang="en-US" altLang="en-US" dirty="0"/>
              <a:t>Different types of injuries are difficult to distinguish without x-ray examinations.</a:t>
            </a:r>
          </a:p>
          <a:p>
            <a:pPr>
              <a:spcBef>
                <a:spcPct val="35000"/>
              </a:spcBef>
            </a:pPr>
            <a:r>
              <a:rPr lang="en-US" altLang="en-US" dirty="0"/>
              <a:t>Fracture of the distal humerus</a:t>
            </a:r>
          </a:p>
          <a:p>
            <a:pPr lvl="1">
              <a:spcBef>
                <a:spcPct val="35000"/>
              </a:spcBef>
            </a:pPr>
            <a:r>
              <a:rPr lang="en-US" altLang="en-US" dirty="0"/>
              <a:t>Common in children</a:t>
            </a:r>
          </a:p>
          <a:p>
            <a:pPr lvl="1">
              <a:spcBef>
                <a:spcPct val="35000"/>
              </a:spcBef>
            </a:pPr>
            <a:r>
              <a:rPr lang="en-US" altLang="en-US" dirty="0"/>
              <a:t>Fracture fragments rotate significantly, producing deformity and causing injuries to nearby vessels and nerves.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defRPr/>
            </a:pPr>
            <a:r>
              <a:rPr lang="en-US" dirty="0">
                <a:cs typeface="+mj-cs"/>
              </a:rPr>
              <a:t>Elbow Injuries </a:t>
            </a:r>
            <a:r>
              <a:rPr lang="en-US" sz="2000" b="0" dirty="0">
                <a:cs typeface="+mj-cs"/>
              </a:rPr>
              <a:t>(2 of 5)</a:t>
            </a:r>
          </a:p>
        </p:txBody>
      </p:sp>
      <p:sp>
        <p:nvSpPr>
          <p:cNvPr id="82947" name="Content Placeholder 2"/>
          <p:cNvSpPr>
            <a:spLocks noGrp="1"/>
          </p:cNvSpPr>
          <p:nvPr>
            <p:ph type="body" idx="1"/>
          </p:nvPr>
        </p:nvSpPr>
        <p:spPr>
          <a:xfrm>
            <a:off x="5994400" y="1447800"/>
            <a:ext cx="5283200" cy="4800600"/>
          </a:xfrm>
        </p:spPr>
        <p:txBody>
          <a:bodyPr rIns="228600"/>
          <a:lstStyle/>
          <a:p>
            <a:pPr>
              <a:spcBef>
                <a:spcPct val="35000"/>
              </a:spcBef>
            </a:pPr>
            <a:r>
              <a:rPr lang="en-US" altLang="en-US" dirty="0"/>
              <a:t>Dislocation of the elbow</a:t>
            </a:r>
          </a:p>
          <a:p>
            <a:pPr lvl="1">
              <a:spcBef>
                <a:spcPct val="35000"/>
              </a:spcBef>
            </a:pPr>
            <a:r>
              <a:rPr lang="en-US" altLang="en-US" dirty="0"/>
              <a:t>Typically occurs in athletes</a:t>
            </a:r>
          </a:p>
          <a:p>
            <a:pPr lvl="1">
              <a:spcBef>
                <a:spcPct val="35000"/>
              </a:spcBef>
            </a:pPr>
            <a:r>
              <a:rPr lang="en-US" altLang="en-US" dirty="0"/>
              <a:t>The ulna and radius are most often displaced posteriorly.</a:t>
            </a:r>
          </a:p>
        </p:txBody>
      </p:sp>
      <p:pic>
        <p:nvPicPr>
          <p:cNvPr id="15362" name="Picture 2" descr="A photo shows an athlete fallen on the ground with a dislocated elb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98" y="1445661"/>
            <a:ext cx="3932582" cy="2754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2898" y="4202523"/>
            <a:ext cx="4222198" cy="923330"/>
          </a:xfrm>
          <a:prstGeom prst="rect">
            <a:avLst/>
          </a:prstGeom>
        </p:spPr>
        <p:txBody>
          <a:bodyPr wrap="square">
            <a:spAutoFit/>
          </a:bodyPr>
          <a:lstStyle/>
          <a:p>
            <a:r>
              <a:rPr lang="en-US" b="1" dirty="0"/>
              <a:t>FIGURE 32-37 </a:t>
            </a:r>
            <a:r>
              <a:rPr lang="en-US" dirty="0"/>
              <a:t>Posterior dislocation of the elbow makes the olecranon process of the ulna much more prominent.</a:t>
            </a:r>
          </a:p>
        </p:txBody>
      </p:sp>
      <p:sp>
        <p:nvSpPr>
          <p:cNvPr id="3" name="Rectangle 2"/>
          <p:cNvSpPr/>
          <p:nvPr/>
        </p:nvSpPr>
        <p:spPr>
          <a:xfrm>
            <a:off x="932898" y="5112601"/>
            <a:ext cx="236635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JUNG YEON-JE/AFP/Getty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defRPr/>
            </a:pPr>
            <a:r>
              <a:rPr lang="en-US" dirty="0">
                <a:cs typeface="+mj-cs"/>
              </a:rPr>
              <a:t>Elbow Injuries </a:t>
            </a:r>
            <a:r>
              <a:rPr lang="en-US" sz="2000" b="0" dirty="0">
                <a:cs typeface="+mj-cs"/>
              </a:rPr>
              <a:t>(3 of 5)</a:t>
            </a:r>
          </a:p>
        </p:txBody>
      </p:sp>
      <p:sp>
        <p:nvSpPr>
          <p:cNvPr id="83971" name="Content Placeholder 2"/>
          <p:cNvSpPr>
            <a:spLocks noGrp="1"/>
          </p:cNvSpPr>
          <p:nvPr>
            <p:ph type="body" idx="1"/>
          </p:nvPr>
        </p:nvSpPr>
        <p:spPr/>
        <p:txBody>
          <a:bodyPr rIns="228600"/>
          <a:lstStyle/>
          <a:p>
            <a:pPr>
              <a:spcBef>
                <a:spcPct val="35000"/>
              </a:spcBef>
            </a:pPr>
            <a:r>
              <a:rPr lang="en-US" altLang="en-US" dirty="0"/>
              <a:t>Fracture of olecranon process of ulna</a:t>
            </a:r>
          </a:p>
          <a:p>
            <a:pPr lvl="1">
              <a:spcBef>
                <a:spcPct val="35000"/>
              </a:spcBef>
            </a:pPr>
            <a:r>
              <a:rPr lang="en-US" altLang="en-US" dirty="0"/>
              <a:t>Can result from direct or indirect forces</a:t>
            </a:r>
          </a:p>
          <a:p>
            <a:pPr lvl="1">
              <a:spcBef>
                <a:spcPct val="35000"/>
              </a:spcBef>
            </a:pPr>
            <a:r>
              <a:rPr lang="en-US" altLang="en-US" dirty="0"/>
              <a:t>Often associated with lacerations and abrasions</a:t>
            </a:r>
          </a:p>
          <a:p>
            <a:pPr lvl="1">
              <a:spcBef>
                <a:spcPct val="35000"/>
              </a:spcBef>
            </a:pPr>
            <a:r>
              <a:rPr lang="en-US" altLang="en-US" dirty="0"/>
              <a:t>Patient will be unable to extend the elbow.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defRPr/>
            </a:pPr>
            <a:r>
              <a:rPr lang="en-US" dirty="0">
                <a:cs typeface="+mj-cs"/>
              </a:rPr>
              <a:t>Elbow Injuries </a:t>
            </a:r>
            <a:r>
              <a:rPr lang="en-US" sz="2000" b="0" dirty="0">
                <a:cs typeface="+mj-cs"/>
              </a:rPr>
              <a:t>(4 of 5)</a:t>
            </a:r>
          </a:p>
        </p:txBody>
      </p:sp>
      <p:sp>
        <p:nvSpPr>
          <p:cNvPr id="84995" name="Content Placeholder 2"/>
          <p:cNvSpPr>
            <a:spLocks noGrp="1"/>
          </p:cNvSpPr>
          <p:nvPr>
            <p:ph type="body" idx="1"/>
          </p:nvPr>
        </p:nvSpPr>
        <p:spPr>
          <a:xfrm>
            <a:off x="925830" y="1490870"/>
            <a:ext cx="9406890" cy="4699047"/>
          </a:xfrm>
        </p:spPr>
        <p:txBody>
          <a:bodyPr rIns="228600"/>
          <a:lstStyle/>
          <a:p>
            <a:pPr>
              <a:spcBef>
                <a:spcPct val="35000"/>
              </a:spcBef>
            </a:pPr>
            <a:r>
              <a:rPr lang="en-US" altLang="en-US" dirty="0"/>
              <a:t>Fractures of the radial head</a:t>
            </a:r>
          </a:p>
          <a:p>
            <a:pPr lvl="1">
              <a:spcBef>
                <a:spcPct val="35000"/>
              </a:spcBef>
            </a:pPr>
            <a:r>
              <a:rPr lang="en-US" altLang="en-US" dirty="0"/>
              <a:t>Often missed during diagnosis</a:t>
            </a:r>
          </a:p>
          <a:p>
            <a:pPr lvl="1">
              <a:spcBef>
                <a:spcPct val="35000"/>
              </a:spcBef>
            </a:pPr>
            <a:r>
              <a:rPr lang="en-US" altLang="en-US" dirty="0"/>
              <a:t>Generally occurs as a result of a fall on an outstretched arm or a direct blow to the lateral aspect of the elbow</a:t>
            </a:r>
          </a:p>
          <a:p>
            <a:pPr lvl="1">
              <a:spcBef>
                <a:spcPct val="35000"/>
              </a:spcBef>
            </a:pPr>
            <a:r>
              <a:rPr lang="en-US" altLang="en-US" dirty="0"/>
              <a:t>Attempts to rotate the elbow or wrist cause discomfort.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defRPr/>
            </a:pPr>
            <a:r>
              <a:rPr lang="en-US" dirty="0">
                <a:cs typeface="+mj-cs"/>
              </a:rPr>
              <a:t>Elbow Injuries </a:t>
            </a:r>
            <a:r>
              <a:rPr lang="en-US" sz="2000" b="0" dirty="0">
                <a:cs typeface="+mj-cs"/>
              </a:rPr>
              <a:t>(5 of 5)</a:t>
            </a:r>
          </a:p>
        </p:txBody>
      </p:sp>
      <p:sp>
        <p:nvSpPr>
          <p:cNvPr id="86019" name="Content Placeholder 2"/>
          <p:cNvSpPr>
            <a:spLocks noGrp="1"/>
          </p:cNvSpPr>
          <p:nvPr>
            <p:ph type="body" idx="1"/>
          </p:nvPr>
        </p:nvSpPr>
        <p:spPr/>
        <p:txBody>
          <a:bodyPr rIns="228600"/>
          <a:lstStyle/>
          <a:p>
            <a:pPr>
              <a:spcBef>
                <a:spcPct val="35000"/>
              </a:spcBef>
            </a:pPr>
            <a:r>
              <a:rPr lang="en-US" altLang="en-US" dirty="0"/>
              <a:t>Care of elbow injuries</a:t>
            </a:r>
          </a:p>
          <a:p>
            <a:pPr lvl="1">
              <a:spcBef>
                <a:spcPct val="35000"/>
              </a:spcBef>
            </a:pPr>
            <a:r>
              <a:rPr lang="en-US" altLang="en-US" dirty="0"/>
              <a:t>All elbow injuries are potentially serious and require careful management.</a:t>
            </a:r>
          </a:p>
          <a:p>
            <a:pPr lvl="1">
              <a:spcBef>
                <a:spcPct val="35000"/>
              </a:spcBef>
            </a:pPr>
            <a:r>
              <a:rPr lang="en-US" altLang="en-US" dirty="0"/>
              <a:t>Always assess distal neurovascular functions periodically.</a:t>
            </a:r>
          </a:p>
          <a:p>
            <a:pPr lvl="1">
              <a:spcBef>
                <a:spcPct val="35000"/>
              </a:spcBef>
            </a:pPr>
            <a:r>
              <a:rPr lang="en-US" altLang="en-US" dirty="0"/>
              <a:t>Provide prompt transport for all patients with impaired distal circulation.</a:t>
            </a:r>
          </a:p>
          <a:p>
            <a:pPr>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defRPr/>
            </a:pPr>
            <a:r>
              <a:rPr lang="en-US" dirty="0">
                <a:cs typeface="+mj-cs"/>
              </a:rPr>
              <a:t>Fractures of the Forearm</a:t>
            </a:r>
          </a:p>
        </p:txBody>
      </p:sp>
      <p:sp>
        <p:nvSpPr>
          <p:cNvPr id="87043" name="Content Placeholder 2"/>
          <p:cNvSpPr>
            <a:spLocks noGrp="1"/>
          </p:cNvSpPr>
          <p:nvPr>
            <p:ph type="body" idx="1"/>
          </p:nvPr>
        </p:nvSpPr>
        <p:spPr>
          <a:xfrm>
            <a:off x="925830" y="1490870"/>
            <a:ext cx="8610056" cy="4699047"/>
          </a:xfrm>
        </p:spPr>
        <p:txBody>
          <a:bodyPr rIns="228600"/>
          <a:lstStyle/>
          <a:p>
            <a:pPr>
              <a:spcBef>
                <a:spcPct val="35000"/>
              </a:spcBef>
            </a:pPr>
            <a:r>
              <a:rPr lang="en-US" altLang="en-US" dirty="0"/>
              <a:t>Common in people of all age groups</a:t>
            </a:r>
          </a:p>
          <a:p>
            <a:pPr>
              <a:spcBef>
                <a:spcPct val="35000"/>
              </a:spcBef>
            </a:pPr>
            <a:r>
              <a:rPr lang="en-US" altLang="en-US" dirty="0"/>
              <a:t>Seen most often in children and elderly</a:t>
            </a:r>
          </a:p>
          <a:p>
            <a:pPr>
              <a:spcBef>
                <a:spcPct val="35000"/>
              </a:spcBef>
            </a:pPr>
            <a:r>
              <a:rPr lang="en-US" altLang="en-US" dirty="0"/>
              <a:t>Usually the radius and the ulna break at the same time.</a:t>
            </a:r>
          </a:p>
          <a:p>
            <a:pPr>
              <a:spcBef>
                <a:spcPct val="35000"/>
              </a:spcBef>
            </a:pPr>
            <a:r>
              <a:rPr lang="en-US" altLang="en-US" dirty="0"/>
              <a:t>To stabilize fractures, you can use a padded board, air, vacuum, or pillow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defRPr/>
            </a:pPr>
            <a:r>
              <a:rPr lang="en-US" dirty="0">
                <a:cs typeface="+mj-cs"/>
              </a:rPr>
              <a:t>Injuries of the Wrist and Hand</a:t>
            </a:r>
          </a:p>
        </p:txBody>
      </p:sp>
      <p:sp>
        <p:nvSpPr>
          <p:cNvPr id="88067" name="Content Placeholder 2"/>
          <p:cNvSpPr>
            <a:spLocks noGrp="1"/>
          </p:cNvSpPr>
          <p:nvPr>
            <p:ph type="body" idx="1"/>
          </p:nvPr>
        </p:nvSpPr>
        <p:spPr/>
        <p:txBody>
          <a:bodyPr rIns="228600"/>
          <a:lstStyle/>
          <a:p>
            <a:pPr>
              <a:spcBef>
                <a:spcPct val="35000"/>
              </a:spcBef>
            </a:pPr>
            <a:r>
              <a:rPr lang="en-US" altLang="en-US" dirty="0"/>
              <a:t>Must be confirmed by x-ray exams</a:t>
            </a:r>
          </a:p>
          <a:p>
            <a:pPr>
              <a:spcBef>
                <a:spcPct val="35000"/>
              </a:spcBef>
            </a:pPr>
            <a:r>
              <a:rPr lang="en-US" altLang="en-US" dirty="0"/>
              <a:t>Dislocations are usually associated with a fracture.</a:t>
            </a:r>
          </a:p>
          <a:p>
            <a:pPr>
              <a:spcBef>
                <a:spcPct val="35000"/>
              </a:spcBef>
            </a:pPr>
            <a:r>
              <a:rPr lang="en-US" altLang="en-US" dirty="0"/>
              <a:t>Isolated, nondisplaced fracture of a carpal bone is common.</a:t>
            </a:r>
          </a:p>
          <a:p>
            <a:pPr>
              <a:spcBef>
                <a:spcPct val="35000"/>
              </a:spcBef>
            </a:pPr>
            <a:r>
              <a:rPr lang="en-US" altLang="en-US" dirty="0"/>
              <a:t>Any questionable wrist injury should be splinted and evaluated in the 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a:lnSpc>
                <a:spcPct val="85000"/>
              </a:lnSpc>
              <a:defRPr/>
            </a:pPr>
            <a:r>
              <a:rPr lang="en-US" dirty="0">
                <a:cs typeface="+mj-cs"/>
              </a:rPr>
              <a:t>Introduction </a:t>
            </a:r>
            <a:r>
              <a:rPr lang="en-US" sz="2000" b="0" dirty="0">
                <a:cs typeface="+mj-cs"/>
              </a:rPr>
              <a:t>(2 of 2)</a:t>
            </a:r>
          </a:p>
        </p:txBody>
      </p:sp>
      <p:sp>
        <p:nvSpPr>
          <p:cNvPr id="10243" name="Rectangle 1027"/>
          <p:cNvSpPr>
            <a:spLocks noGrp="1" noChangeArrowheads="1"/>
          </p:cNvSpPr>
          <p:nvPr>
            <p:ph type="body" idx="1"/>
          </p:nvPr>
        </p:nvSpPr>
        <p:spPr/>
        <p:txBody>
          <a:bodyPr rIns="228600"/>
          <a:lstStyle/>
          <a:p>
            <a:pPr>
              <a:spcBef>
                <a:spcPct val="35000"/>
              </a:spcBef>
            </a:pPr>
            <a:r>
              <a:rPr lang="en-US" altLang="en-US" dirty="0"/>
              <a:t>Musculoskeletal injuries are among the most common reasons why patients seek medical attention.</a:t>
            </a:r>
          </a:p>
          <a:p>
            <a:pPr lvl="1">
              <a:spcBef>
                <a:spcPct val="35000"/>
              </a:spcBef>
            </a:pPr>
            <a:r>
              <a:rPr lang="en-US" altLang="en-US" dirty="0"/>
              <a:t>Often easily identified because of associated pain, swelling, and deformity</a:t>
            </a:r>
          </a:p>
          <a:p>
            <a:pPr lvl="1">
              <a:spcBef>
                <a:spcPct val="35000"/>
              </a:spcBef>
            </a:pPr>
            <a:r>
              <a:rPr lang="en-US" altLang="en-US" dirty="0"/>
              <a:t>Often result in short- or long-term disability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defRPr/>
            </a:pPr>
            <a:r>
              <a:rPr lang="en-US" dirty="0">
                <a:cs typeface="+mj-cs"/>
              </a:rPr>
              <a:t>Fractures of the Pelvis </a:t>
            </a:r>
            <a:r>
              <a:rPr lang="en-US" sz="2000" b="0" dirty="0">
                <a:cs typeface="+mj-cs"/>
              </a:rPr>
              <a:t>(1 of 3)</a:t>
            </a:r>
          </a:p>
        </p:txBody>
      </p:sp>
      <p:sp>
        <p:nvSpPr>
          <p:cNvPr id="89091" name="Content Placeholder 2"/>
          <p:cNvSpPr>
            <a:spLocks noGrp="1"/>
          </p:cNvSpPr>
          <p:nvPr>
            <p:ph type="body" idx="1"/>
          </p:nvPr>
        </p:nvSpPr>
        <p:spPr/>
        <p:txBody>
          <a:bodyPr rIns="228600"/>
          <a:lstStyle/>
          <a:p>
            <a:pPr>
              <a:spcBef>
                <a:spcPct val="35000"/>
              </a:spcBef>
            </a:pPr>
            <a:r>
              <a:rPr lang="en-US" altLang="en-US" dirty="0"/>
              <a:t>Often results from direct compression in the form of a heavy blow</a:t>
            </a:r>
          </a:p>
          <a:p>
            <a:pPr>
              <a:spcBef>
                <a:spcPct val="35000"/>
              </a:spcBef>
            </a:pPr>
            <a:r>
              <a:rPr lang="en-US" altLang="en-US" dirty="0"/>
              <a:t>May be accompanied by life-threatening loss of blood</a:t>
            </a:r>
          </a:p>
          <a:p>
            <a:pPr>
              <a:spcBef>
                <a:spcPct val="35000"/>
              </a:spcBef>
            </a:pPr>
            <a:r>
              <a:rPr lang="en-US" altLang="en-US" dirty="0"/>
              <a:t>Open fractures are quite uncommon.</a:t>
            </a:r>
          </a:p>
          <a:p>
            <a:pPr>
              <a:spcBef>
                <a:spcPct val="35000"/>
              </a:spcBef>
            </a:pPr>
            <a:r>
              <a:rPr lang="en-US" altLang="en-US" dirty="0"/>
              <a:t>Bone fragments can lacerate the rectum, vagina, and bladder.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defRPr/>
            </a:pPr>
            <a:r>
              <a:rPr lang="en-US" dirty="0">
                <a:cs typeface="+mj-cs"/>
              </a:rPr>
              <a:t>Fractures of the Pelvis </a:t>
            </a:r>
            <a:r>
              <a:rPr lang="en-US" sz="2000" b="0" dirty="0">
                <a:cs typeface="+mj-cs"/>
              </a:rPr>
              <a:t>(2 of 3)</a:t>
            </a:r>
          </a:p>
        </p:txBody>
      </p:sp>
      <p:sp>
        <p:nvSpPr>
          <p:cNvPr id="90115" name="Content Placeholder 2"/>
          <p:cNvSpPr>
            <a:spLocks noGrp="1"/>
          </p:cNvSpPr>
          <p:nvPr>
            <p:ph type="body" idx="1"/>
          </p:nvPr>
        </p:nvSpPr>
        <p:spPr/>
        <p:txBody>
          <a:bodyPr rIns="228600"/>
          <a:lstStyle/>
          <a:p>
            <a:pPr>
              <a:spcBef>
                <a:spcPct val="35000"/>
              </a:spcBef>
            </a:pPr>
            <a:r>
              <a:rPr lang="en-US" altLang="en-US" dirty="0"/>
              <a:t>Suspect a fracture of the pelvis in any patient who has sustained a high-velocity injury and complains of discomfort in the lower back or abdomen.</a:t>
            </a:r>
          </a:p>
          <a:p>
            <a:pPr>
              <a:spcBef>
                <a:spcPct val="35000"/>
              </a:spcBef>
            </a:pPr>
            <a:r>
              <a:rPr lang="en-US" altLang="en-US" dirty="0"/>
              <a:t>Assess for tenderness.</a:t>
            </a:r>
          </a:p>
          <a:p>
            <a:pPr>
              <a:spcBef>
                <a:spcPct val="35000"/>
              </a:spcBef>
            </a:pPr>
            <a:r>
              <a:rPr lang="en-US" altLang="en-US" dirty="0"/>
              <a:t>Injury to the bladder or the urethra may cause lower abdominal tenderness and evidence of hematuria or blood.</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defRPr/>
            </a:pPr>
            <a:r>
              <a:rPr lang="en-US" dirty="0">
                <a:cs typeface="+mj-cs"/>
              </a:rPr>
              <a:t>Fractures of the Pelvis </a:t>
            </a:r>
            <a:r>
              <a:rPr lang="en-US" sz="2000" b="0" dirty="0">
                <a:cs typeface="+mj-cs"/>
              </a:rPr>
              <a:t>(3 of 3)</a:t>
            </a:r>
          </a:p>
        </p:txBody>
      </p:sp>
      <p:pic>
        <p:nvPicPr>
          <p:cNvPr id="16386" name="Picture 2" descr="A: A pair of gloved hands is placed on either side of the hip, over the lateral aspect of each iliac crest. B: The fingers of a pair of gloved hands are pushing down, into the anterior aspect of each iliac crest. C: The palm of a gloved hand is placed over the pubic symphysis.&#10;" title="Three Illustrations, A through C, show the steps for checking the stability of the pelvic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5" y="1520446"/>
            <a:ext cx="8608946" cy="3227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2925" y="4784253"/>
            <a:ext cx="8640736" cy="1477328"/>
          </a:xfrm>
          <a:prstGeom prst="rect">
            <a:avLst/>
          </a:prstGeom>
        </p:spPr>
        <p:txBody>
          <a:bodyPr wrap="square">
            <a:spAutoFit/>
          </a:bodyPr>
          <a:lstStyle/>
          <a:p>
            <a:r>
              <a:rPr lang="en-US" b="1" dirty="0"/>
              <a:t>FIGURE 32-42 A. </a:t>
            </a:r>
            <a:r>
              <a:rPr lang="en-US" dirty="0"/>
              <a:t>To assess for tenderness or instability in the pelvic region, place your hands over the lateral aspect of each iliac crest, and gently compress the pelvis. </a:t>
            </a:r>
            <a:r>
              <a:rPr lang="en-US" b="1" dirty="0"/>
              <a:t>B. </a:t>
            </a:r>
            <a:r>
              <a:rPr lang="en-US" dirty="0"/>
              <a:t>With the patient in a supine position, place your palms over the anterior aspect of each iliac crest, and apply firm but gentle downward pressure. </a:t>
            </a:r>
            <a:r>
              <a:rPr lang="en-US" b="1" dirty="0"/>
              <a:t>C. </a:t>
            </a:r>
            <a:r>
              <a:rPr lang="en-US" dirty="0"/>
              <a:t>Palpate the pubic </a:t>
            </a:r>
            <a:r>
              <a:rPr lang="en-US" dirty="0" err="1"/>
              <a:t>symphysis</a:t>
            </a:r>
            <a:r>
              <a:rPr lang="en-US" dirty="0"/>
              <a:t> with the palm of your hand.</a:t>
            </a:r>
          </a:p>
        </p:txBody>
      </p:sp>
      <p:sp>
        <p:nvSpPr>
          <p:cNvPr id="3" name="Rectangle 2"/>
          <p:cNvSpPr/>
          <p:nvPr/>
        </p:nvSpPr>
        <p:spPr>
          <a:xfrm>
            <a:off x="1844715" y="6261581"/>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defRPr/>
            </a:pPr>
            <a:r>
              <a:rPr lang="en-US" dirty="0">
                <a:cs typeface="+mj-cs"/>
              </a:rPr>
              <a:t>Dislocation of the Hip </a:t>
            </a:r>
            <a:r>
              <a:rPr lang="en-US" sz="2000" b="0" dirty="0">
                <a:cs typeface="+mj-cs"/>
              </a:rPr>
              <a:t>(1 of 3)</a:t>
            </a:r>
          </a:p>
        </p:txBody>
      </p:sp>
      <p:sp>
        <p:nvSpPr>
          <p:cNvPr id="92163" name="Content Placeholder 2"/>
          <p:cNvSpPr>
            <a:spLocks noGrp="1"/>
          </p:cNvSpPr>
          <p:nvPr>
            <p:ph type="body" idx="1"/>
          </p:nvPr>
        </p:nvSpPr>
        <p:spPr/>
        <p:txBody>
          <a:bodyPr rIns="228600"/>
          <a:lstStyle/>
          <a:p>
            <a:pPr>
              <a:spcBef>
                <a:spcPct val="35000"/>
              </a:spcBef>
            </a:pPr>
            <a:r>
              <a:rPr lang="en-US" altLang="en-US" dirty="0"/>
              <a:t>Dislocates only after significant injury</a:t>
            </a:r>
          </a:p>
          <a:p>
            <a:pPr>
              <a:spcBef>
                <a:spcPct val="35000"/>
              </a:spcBef>
            </a:pPr>
            <a:r>
              <a:rPr lang="en-US" altLang="en-US" dirty="0"/>
              <a:t>Most dislocations are posterior.</a:t>
            </a:r>
          </a:p>
          <a:p>
            <a:pPr>
              <a:spcBef>
                <a:spcPct val="35000"/>
              </a:spcBef>
            </a:pPr>
            <a:r>
              <a:rPr lang="en-US" altLang="en-US" dirty="0"/>
              <a:t>Suspect a dislocation in any patient who has been in an automobile crash and has a contusion, laceration, or obvious fracture in the knee region.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defRPr/>
            </a:pPr>
            <a:r>
              <a:rPr lang="en-US" dirty="0">
                <a:cs typeface="+mj-cs"/>
              </a:rPr>
              <a:t>Dislocation of the Hip </a:t>
            </a:r>
            <a:r>
              <a:rPr lang="en-US" sz="2000" b="0" dirty="0">
                <a:cs typeface="+mj-cs"/>
              </a:rPr>
              <a:t>(2 of 3)</a:t>
            </a:r>
          </a:p>
        </p:txBody>
      </p:sp>
      <p:sp>
        <p:nvSpPr>
          <p:cNvPr id="93187" name="Content Placeholder 2"/>
          <p:cNvSpPr>
            <a:spLocks noGrp="1"/>
          </p:cNvSpPr>
          <p:nvPr>
            <p:ph type="body" idx="1"/>
          </p:nvPr>
        </p:nvSpPr>
        <p:spPr/>
        <p:txBody>
          <a:bodyPr rIns="228600"/>
          <a:lstStyle/>
          <a:p>
            <a:pPr>
              <a:spcBef>
                <a:spcPct val="35000"/>
              </a:spcBef>
            </a:pPr>
            <a:r>
              <a:rPr lang="en-US" altLang="en-US" dirty="0"/>
              <a:t>Posterior dislocation is frequently complicated by injury to the sciatic nerve.</a:t>
            </a:r>
          </a:p>
          <a:p>
            <a:pPr>
              <a:spcBef>
                <a:spcPct val="35000"/>
              </a:spcBef>
            </a:pPr>
            <a:r>
              <a:rPr lang="en-US" altLang="en-US" dirty="0"/>
              <a:t>Distinctive signs</a:t>
            </a:r>
          </a:p>
          <a:p>
            <a:pPr lvl="1">
              <a:spcBef>
                <a:spcPct val="35000"/>
              </a:spcBef>
            </a:pPr>
            <a:r>
              <a:rPr lang="en-US" altLang="en-US" dirty="0"/>
              <a:t>Severe pain in the hip</a:t>
            </a:r>
          </a:p>
          <a:p>
            <a:pPr lvl="1">
              <a:spcBef>
                <a:spcPct val="35000"/>
              </a:spcBef>
            </a:pPr>
            <a:r>
              <a:rPr lang="en-US" altLang="en-US" dirty="0"/>
              <a:t>Strong resistance to movement of the joint</a:t>
            </a:r>
          </a:p>
          <a:p>
            <a:pPr lvl="1">
              <a:spcBef>
                <a:spcPct val="35000"/>
              </a:spcBef>
            </a:pPr>
            <a:r>
              <a:rPr lang="en-US" altLang="en-US" dirty="0"/>
              <a:t>Tenderness on palpation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a:cs typeface="+mj-cs"/>
              </a:rPr>
              <a:t>Dislocation of the Hip </a:t>
            </a:r>
            <a:r>
              <a:rPr lang="en-US" sz="2000" b="0" dirty="0">
                <a:cs typeface="+mj-cs"/>
              </a:rPr>
              <a:t>(3 of 3)</a:t>
            </a:r>
          </a:p>
        </p:txBody>
      </p:sp>
      <p:sp>
        <p:nvSpPr>
          <p:cNvPr id="94211" name="Content Placeholder 2"/>
          <p:cNvSpPr>
            <a:spLocks noGrp="1"/>
          </p:cNvSpPr>
          <p:nvPr>
            <p:ph type="body" idx="1"/>
          </p:nvPr>
        </p:nvSpPr>
        <p:spPr/>
        <p:txBody>
          <a:bodyPr rIns="228600"/>
          <a:lstStyle/>
          <a:p>
            <a:pPr>
              <a:spcBef>
                <a:spcPct val="35000"/>
              </a:spcBef>
            </a:pPr>
            <a:r>
              <a:rPr lang="en-US" altLang="en-US" dirty="0"/>
              <a:t>Do not attempt to reduce the dislocated hip in the field.</a:t>
            </a:r>
          </a:p>
          <a:p>
            <a:pPr lvl="1">
              <a:spcBef>
                <a:spcPct val="35000"/>
              </a:spcBef>
            </a:pPr>
            <a:r>
              <a:rPr lang="en-US" altLang="en-US" dirty="0"/>
              <a:t>Splint the dislocation.</a:t>
            </a:r>
          </a:p>
          <a:p>
            <a:pPr lvl="1">
              <a:spcBef>
                <a:spcPct val="35000"/>
              </a:spcBef>
            </a:pPr>
            <a:r>
              <a:rPr lang="en-US" altLang="en-US" dirty="0"/>
              <a:t>Place the patient supine on a backboard.</a:t>
            </a:r>
          </a:p>
          <a:p>
            <a:pPr lvl="1">
              <a:spcBef>
                <a:spcPct val="35000"/>
              </a:spcBef>
            </a:pPr>
            <a:r>
              <a:rPr lang="en-US" altLang="en-US" dirty="0"/>
              <a:t>Support the affected limb with pillows.</a:t>
            </a:r>
          </a:p>
          <a:p>
            <a:pPr lvl="1">
              <a:spcBef>
                <a:spcPct val="35000"/>
              </a:spcBef>
            </a:pPr>
            <a:r>
              <a:rPr lang="en-US" altLang="en-US" dirty="0"/>
              <a:t>Secure the entire limb to the backboard with long straps.</a:t>
            </a:r>
          </a:p>
          <a:p>
            <a:pPr lvl="1">
              <a:spcBef>
                <a:spcPct val="35000"/>
              </a:spcBef>
            </a:pPr>
            <a:r>
              <a:rPr lang="en-US" altLang="en-US" dirty="0"/>
              <a:t>Provide prompt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defRPr/>
            </a:pPr>
            <a:r>
              <a:rPr lang="en-US" dirty="0">
                <a:cs typeface="+mj-cs"/>
              </a:rPr>
              <a:t>Fractures of the Proximal Femur </a:t>
            </a:r>
            <a:r>
              <a:rPr lang="en-US" sz="2000" b="0" dirty="0">
                <a:cs typeface="+mj-cs"/>
              </a:rPr>
              <a:t>(1 of 2)</a:t>
            </a:r>
          </a:p>
        </p:txBody>
      </p:sp>
      <p:sp>
        <p:nvSpPr>
          <p:cNvPr id="95235" name="Content Placeholder 2"/>
          <p:cNvSpPr>
            <a:spLocks noGrp="1"/>
          </p:cNvSpPr>
          <p:nvPr>
            <p:ph type="body" idx="1"/>
          </p:nvPr>
        </p:nvSpPr>
        <p:spPr/>
        <p:txBody>
          <a:bodyPr rIns="228600"/>
          <a:lstStyle/>
          <a:p>
            <a:pPr>
              <a:spcBef>
                <a:spcPct val="35000"/>
              </a:spcBef>
            </a:pPr>
            <a:r>
              <a:rPr lang="en-US" altLang="en-US" dirty="0"/>
              <a:t>Common fractures, especially in older people and patients with osteoporosis</a:t>
            </a:r>
          </a:p>
          <a:p>
            <a:pPr>
              <a:spcBef>
                <a:spcPct val="35000"/>
              </a:spcBef>
            </a:pPr>
            <a:r>
              <a:rPr lang="en-US" altLang="en-US" dirty="0"/>
              <a:t>Break goes through the neck of the femur, the interochanteric region, or across the proximal shaft of the femur.</a:t>
            </a:r>
          </a:p>
          <a:p>
            <a:pPr>
              <a:spcBef>
                <a:spcPct val="35000"/>
              </a:spcBef>
            </a:pPr>
            <a:r>
              <a:rPr lang="en-US" altLang="en-US" dirty="0"/>
              <a:t>Patients display characteristic deformity.</a:t>
            </a:r>
          </a:p>
          <a:p>
            <a:pPr lvl="1">
              <a:spcBef>
                <a:spcPct val="35000"/>
              </a:spcBef>
            </a:pPr>
            <a:r>
              <a:rPr lang="en-US" altLang="en-US" dirty="0"/>
              <a:t>Lie with the leg externally rotated, and injured limb is usually shorter than the opposite, uninjured limb.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a:cs typeface="+mj-cs"/>
              </a:rPr>
              <a:t>Fractures of the Proximal Femur </a:t>
            </a:r>
            <a:r>
              <a:rPr lang="en-US" sz="2000" b="0" dirty="0">
                <a:cs typeface="+mj-cs"/>
              </a:rPr>
              <a:t>(2 of 2)</a:t>
            </a:r>
          </a:p>
        </p:txBody>
      </p:sp>
      <p:sp>
        <p:nvSpPr>
          <p:cNvPr id="96259" name="Rectangle 3"/>
          <p:cNvSpPr>
            <a:spLocks noGrp="1" noChangeArrowheads="1"/>
          </p:cNvSpPr>
          <p:nvPr>
            <p:ph type="body" idx="1"/>
          </p:nvPr>
        </p:nvSpPr>
        <p:spPr/>
        <p:txBody>
          <a:bodyPr rIns="228600"/>
          <a:lstStyle/>
          <a:p>
            <a:pPr>
              <a:spcBef>
                <a:spcPct val="35000"/>
              </a:spcBef>
            </a:pPr>
            <a:r>
              <a:rPr lang="en-US" altLang="en-US" dirty="0"/>
              <a:t>Assess the pelvis for any soft-tissue injury and bandage appropriately.</a:t>
            </a:r>
          </a:p>
          <a:p>
            <a:pPr>
              <a:spcBef>
                <a:spcPct val="35000"/>
              </a:spcBef>
            </a:pPr>
            <a:r>
              <a:rPr lang="en-US" altLang="en-US" dirty="0"/>
              <a:t>Assess pulses and motor and sensory functions.</a:t>
            </a:r>
          </a:p>
          <a:p>
            <a:pPr>
              <a:spcBef>
                <a:spcPct val="35000"/>
              </a:spcBef>
            </a:pPr>
            <a:r>
              <a:rPr lang="en-US" altLang="en-US" dirty="0"/>
              <a:t>Splint the lower extremity and transport to the emergency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a:cs typeface="+mj-cs"/>
              </a:rPr>
              <a:t>Femoral Shaft Fractures </a:t>
            </a:r>
            <a:r>
              <a:rPr lang="en-US" sz="2000" b="0" dirty="0">
                <a:cs typeface="+mj-cs"/>
              </a:rPr>
              <a:t>(1 of 2)</a:t>
            </a:r>
          </a:p>
        </p:txBody>
      </p:sp>
      <p:sp>
        <p:nvSpPr>
          <p:cNvPr id="97283" name="Rectangle 3"/>
          <p:cNvSpPr>
            <a:spLocks noGrp="1" noChangeArrowheads="1"/>
          </p:cNvSpPr>
          <p:nvPr>
            <p:ph type="body" idx="1"/>
          </p:nvPr>
        </p:nvSpPr>
        <p:spPr/>
        <p:txBody>
          <a:bodyPr rIns="228600"/>
          <a:lstStyle/>
          <a:p>
            <a:pPr>
              <a:spcBef>
                <a:spcPct val="35000"/>
              </a:spcBef>
            </a:pPr>
            <a:r>
              <a:rPr lang="en-US" altLang="en-US" dirty="0"/>
              <a:t>Can occur in any part of the shaft, from the hip region to the femoral condyles just above the knee joint</a:t>
            </a:r>
          </a:p>
          <a:p>
            <a:pPr>
              <a:spcBef>
                <a:spcPct val="35000"/>
              </a:spcBef>
            </a:pPr>
            <a:r>
              <a:rPr lang="en-US" altLang="en-US" dirty="0"/>
              <a:t>Large muscles of the thigh spasm in an attempt to “splint” the unstable limb.</a:t>
            </a:r>
          </a:p>
          <a:p>
            <a:pPr lvl="1">
              <a:spcBef>
                <a:spcPct val="35000"/>
              </a:spcBef>
            </a:pPr>
            <a:r>
              <a:rPr lang="en-US" altLang="en-US" dirty="0"/>
              <a:t>Produces significant deformity and shortened limb</a:t>
            </a:r>
          </a:p>
          <a:p>
            <a:pPr>
              <a:spcBef>
                <a:spcPct val="35000"/>
              </a:spcBef>
            </a:pPr>
            <a:r>
              <a:rPr lang="en-US" altLang="en-US" dirty="0"/>
              <a:t>There is often significant blood loss.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a:cs typeface="+mj-cs"/>
              </a:rPr>
              <a:t>Femoral Shaft Fractures </a:t>
            </a:r>
            <a:r>
              <a:rPr lang="en-US" sz="2000" b="0" dirty="0">
                <a:cs typeface="+mj-cs"/>
              </a:rPr>
              <a:t>(2 of 2)</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Bone fragments may penetrate or press on important nerves and vessels.</a:t>
            </a:r>
          </a:p>
          <a:p>
            <a:pPr lvl="1">
              <a:spcBef>
                <a:spcPct val="35000"/>
              </a:spcBef>
            </a:pPr>
            <a:r>
              <a:rPr lang="en-US" altLang="en-US" dirty="0"/>
              <a:t>Carefully and periodically assess the distal neurovascular function.</a:t>
            </a:r>
          </a:p>
          <a:p>
            <a:pPr>
              <a:spcBef>
                <a:spcPct val="35000"/>
              </a:spcBef>
            </a:pPr>
            <a:r>
              <a:rPr lang="en-US" altLang="en-US" dirty="0"/>
              <a:t>Cover any wound with a dry, sterile dressing.</a:t>
            </a:r>
          </a:p>
          <a:p>
            <a:pPr>
              <a:spcBef>
                <a:spcPct val="35000"/>
              </a:spcBef>
            </a:pPr>
            <a:r>
              <a:rPr lang="en-US" altLang="en-US" dirty="0"/>
              <a:t>These fractures are best stabilized with a traction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Anatomy and Physiology of the </a:t>
            </a:r>
            <a:br>
              <a:rPr lang="en-US" dirty="0"/>
            </a:br>
            <a:r>
              <a:rPr lang="en-US" dirty="0"/>
              <a:t>Musculoskeletal System </a:t>
            </a:r>
            <a:r>
              <a:rPr lang="en-US" sz="2000" b="0" dirty="0"/>
              <a:t>(1 of 5)</a:t>
            </a:r>
            <a:endParaRPr lang="en-US" sz="2000" dirty="0"/>
          </a:p>
        </p:txBody>
      </p:sp>
      <p:sp>
        <p:nvSpPr>
          <p:cNvPr id="11267" name="Content Placeholder 2"/>
          <p:cNvSpPr>
            <a:spLocks noGrp="1"/>
          </p:cNvSpPr>
          <p:nvPr>
            <p:ph idx="1"/>
          </p:nvPr>
        </p:nvSpPr>
        <p:spPr>
          <a:xfrm>
            <a:off x="925830" y="1490870"/>
            <a:ext cx="4717324" cy="4699047"/>
          </a:xfrm>
        </p:spPr>
        <p:txBody>
          <a:bodyPr rIns="228600"/>
          <a:lstStyle/>
          <a:p>
            <a:pPr>
              <a:spcBef>
                <a:spcPct val="35000"/>
              </a:spcBef>
            </a:pPr>
            <a:r>
              <a:rPr lang="en-US" altLang="en-US" dirty="0"/>
              <a:t>Three types of muscles: skeletal, smooth, and cardiac</a:t>
            </a:r>
          </a:p>
        </p:txBody>
      </p:sp>
      <p:pic>
        <p:nvPicPr>
          <p:cNvPr id="1026" name="Picture 2" descr="The cardiac muscle is striated with long cylindrical fibers and is located at the heart. The skeletal muscle in the arms and chest. It is also striated with branched fibers. The smooth muscles in the intestines. It is not striated and has lesser fibers.&#10;" title="A human model shows the location of three types of musc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12" y="1508041"/>
            <a:ext cx="2852738" cy="3859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9111" y="5326962"/>
            <a:ext cx="4704521" cy="646331"/>
          </a:xfrm>
          <a:prstGeom prst="rect">
            <a:avLst/>
          </a:prstGeom>
        </p:spPr>
        <p:txBody>
          <a:bodyPr wrap="square">
            <a:spAutoFit/>
          </a:bodyPr>
          <a:lstStyle/>
          <a:p>
            <a:r>
              <a:rPr lang="en-US" b="1" dirty="0"/>
              <a:t>FIGURE 32-1 </a:t>
            </a:r>
            <a:r>
              <a:rPr lang="en-US" dirty="0"/>
              <a:t>For musculoskeletal injuries, the major muscle type involved is skeletal muscle.</a:t>
            </a:r>
          </a:p>
        </p:txBody>
      </p:sp>
      <p:sp>
        <p:nvSpPr>
          <p:cNvPr id="5" name="Rectangle 4"/>
          <p:cNvSpPr/>
          <p:nvPr/>
        </p:nvSpPr>
        <p:spPr>
          <a:xfrm>
            <a:off x="5620813" y="592114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a:cs typeface="+mj-cs"/>
              </a:rPr>
              <a:t>Traction Splints </a:t>
            </a:r>
            <a:r>
              <a:rPr lang="en-US" sz="2000" b="0" dirty="0">
                <a:cs typeface="+mj-cs"/>
              </a:rPr>
              <a:t>(1 of 2)</a:t>
            </a:r>
          </a:p>
        </p:txBody>
      </p:sp>
      <p:sp>
        <p:nvSpPr>
          <p:cNvPr id="70659" name="Content Placeholder 2"/>
          <p:cNvSpPr>
            <a:spLocks noGrp="1"/>
          </p:cNvSpPr>
          <p:nvPr>
            <p:ph type="body" idx="1"/>
          </p:nvPr>
        </p:nvSpPr>
        <p:spPr/>
        <p:txBody>
          <a:bodyPr rIns="228600"/>
          <a:lstStyle/>
          <a:p>
            <a:pPr>
              <a:spcBef>
                <a:spcPct val="35000"/>
              </a:spcBef>
            </a:pPr>
            <a:r>
              <a:rPr lang="en-US" altLang="en-US" dirty="0"/>
              <a:t>Used primarily to secure fractures of the femur</a:t>
            </a:r>
          </a:p>
          <a:p>
            <a:pPr>
              <a:spcBef>
                <a:spcPct val="35000"/>
              </a:spcBef>
            </a:pPr>
            <a:r>
              <a:rPr lang="en-US" altLang="en-US" dirty="0"/>
              <a:t>Goals of in-line traction:</a:t>
            </a:r>
          </a:p>
          <a:p>
            <a:pPr lvl="1">
              <a:spcBef>
                <a:spcPct val="35000"/>
              </a:spcBef>
            </a:pPr>
            <a:r>
              <a:rPr lang="en-US" altLang="en-US" dirty="0"/>
              <a:t>To stabilize the fracture fragments</a:t>
            </a:r>
          </a:p>
          <a:p>
            <a:pPr lvl="1">
              <a:spcBef>
                <a:spcPct val="35000"/>
              </a:spcBef>
            </a:pPr>
            <a:r>
              <a:rPr lang="en-US" altLang="en-US" dirty="0"/>
              <a:t>To align the limb sufficiently</a:t>
            </a:r>
          </a:p>
          <a:p>
            <a:pPr lvl="1">
              <a:spcBef>
                <a:spcPct val="35000"/>
              </a:spcBef>
            </a:pPr>
            <a:r>
              <a:rPr lang="en-US" altLang="en-US" dirty="0"/>
              <a:t>To avoid potential neurovascular compromise</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p:txBody>
          <a:bodyPr/>
          <a:lstStyle/>
          <a:p>
            <a:pPr>
              <a:lnSpc>
                <a:spcPct val="85000"/>
              </a:lnSpc>
              <a:defRPr/>
            </a:pPr>
            <a:r>
              <a:rPr lang="en-US" dirty="0">
                <a:cs typeface="+mj-cs"/>
              </a:rPr>
              <a:t>Traction Splints </a:t>
            </a:r>
            <a:r>
              <a:rPr lang="en-US" sz="2000" b="0" dirty="0">
                <a:cs typeface="+mj-cs"/>
              </a:rPr>
              <a:t>(2 of 2)</a:t>
            </a:r>
          </a:p>
        </p:txBody>
      </p:sp>
      <p:sp>
        <p:nvSpPr>
          <p:cNvPr id="71683" name="Rectangle 1027"/>
          <p:cNvSpPr>
            <a:spLocks noGrp="1" noChangeArrowheads="1"/>
          </p:cNvSpPr>
          <p:nvPr>
            <p:ph type="body" idx="1"/>
          </p:nvPr>
        </p:nvSpPr>
        <p:spPr/>
        <p:txBody>
          <a:bodyPr rIns="228600"/>
          <a:lstStyle/>
          <a:p>
            <a:pPr>
              <a:spcBef>
                <a:spcPct val="35000"/>
              </a:spcBef>
            </a:pPr>
            <a:r>
              <a:rPr lang="en-US" altLang="en-US" dirty="0"/>
              <a:t>Do not use for any of these conditions:</a:t>
            </a:r>
          </a:p>
          <a:p>
            <a:pPr lvl="1">
              <a:spcBef>
                <a:spcPct val="35000"/>
              </a:spcBef>
            </a:pPr>
            <a:r>
              <a:rPr lang="en-US" altLang="en-US" dirty="0"/>
              <a:t>Injuries of the upper extremity</a:t>
            </a:r>
          </a:p>
          <a:p>
            <a:pPr lvl="1">
              <a:spcBef>
                <a:spcPct val="35000"/>
              </a:spcBef>
            </a:pPr>
            <a:r>
              <a:rPr lang="en-US" altLang="en-US" dirty="0"/>
              <a:t>Injuries close to or involving the knee</a:t>
            </a:r>
          </a:p>
          <a:p>
            <a:pPr lvl="1">
              <a:spcBef>
                <a:spcPct val="35000"/>
              </a:spcBef>
            </a:pPr>
            <a:r>
              <a:rPr lang="en-US" altLang="en-US" dirty="0"/>
              <a:t>Injuries of the pelvis</a:t>
            </a:r>
          </a:p>
          <a:p>
            <a:pPr lvl="1">
              <a:spcBef>
                <a:spcPct val="35000"/>
              </a:spcBef>
            </a:pPr>
            <a:r>
              <a:rPr lang="en-US" altLang="en-US" dirty="0"/>
              <a:t>Partial amputations or avulsions with bone separation</a:t>
            </a:r>
          </a:p>
          <a:p>
            <a:pPr lvl="1">
              <a:spcBef>
                <a:spcPct val="35000"/>
              </a:spcBef>
            </a:pPr>
            <a:r>
              <a:rPr lang="en-US" altLang="en-US" dirty="0"/>
              <a:t>Lower leg, foot, or ankle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a:cs typeface="+mj-cs"/>
              </a:rPr>
              <a:t>Injuries of Knee Ligaments </a:t>
            </a:r>
            <a:r>
              <a:rPr lang="en-US" sz="2000" b="0" dirty="0">
                <a:cs typeface="+mj-cs"/>
              </a:rPr>
              <a:t>(1 of 2)</a:t>
            </a:r>
          </a:p>
        </p:txBody>
      </p:sp>
      <p:sp>
        <p:nvSpPr>
          <p:cNvPr id="99331" name="Rectangle 3"/>
          <p:cNvSpPr>
            <a:spLocks noGrp="1" noChangeArrowheads="1"/>
          </p:cNvSpPr>
          <p:nvPr>
            <p:ph type="body" idx="1"/>
          </p:nvPr>
        </p:nvSpPr>
        <p:spPr/>
        <p:txBody>
          <a:bodyPr rIns="228600"/>
          <a:lstStyle/>
          <a:p>
            <a:pPr>
              <a:spcBef>
                <a:spcPct val="35000"/>
              </a:spcBef>
            </a:pPr>
            <a:r>
              <a:rPr lang="en-US" altLang="en-US" dirty="0"/>
              <a:t>Many different types of injuries occur in this region.</a:t>
            </a:r>
          </a:p>
          <a:p>
            <a:pPr lvl="1">
              <a:spcBef>
                <a:spcPct val="35000"/>
              </a:spcBef>
            </a:pPr>
            <a:r>
              <a:rPr lang="en-US" altLang="en-US" dirty="0"/>
              <a:t>Ligament injuries</a:t>
            </a:r>
          </a:p>
          <a:p>
            <a:pPr lvl="1">
              <a:spcBef>
                <a:spcPct val="35000"/>
              </a:spcBef>
            </a:pPr>
            <a:r>
              <a:rPr lang="en-US" altLang="en-US" dirty="0"/>
              <a:t>Dislocated patella</a:t>
            </a:r>
          </a:p>
          <a:p>
            <a:pPr lvl="1">
              <a:spcBef>
                <a:spcPct val="35000"/>
              </a:spcBef>
            </a:pPr>
            <a:r>
              <a:rPr lang="en-US" altLang="en-US" dirty="0"/>
              <a:t>Bony elements can fracture.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a:cs typeface="+mj-cs"/>
              </a:rPr>
              <a:t>Injuries of Knee Ligaments </a:t>
            </a:r>
            <a:r>
              <a:rPr lang="en-US" sz="2000" b="0" dirty="0">
                <a:cs typeface="+mj-cs"/>
              </a:rPr>
              <a:t>(2 of 2)</a:t>
            </a:r>
          </a:p>
        </p:txBody>
      </p:sp>
      <p:sp>
        <p:nvSpPr>
          <p:cNvPr id="100355" name="Rectangle 3"/>
          <p:cNvSpPr>
            <a:spLocks noGrp="1" noChangeArrowheads="1"/>
          </p:cNvSpPr>
          <p:nvPr>
            <p:ph type="body" idx="1"/>
          </p:nvPr>
        </p:nvSpPr>
        <p:spPr/>
        <p:txBody>
          <a:bodyPr rIns="228600"/>
          <a:lstStyle/>
          <a:p>
            <a:pPr>
              <a:spcBef>
                <a:spcPct val="35000"/>
              </a:spcBef>
            </a:pPr>
            <a:r>
              <a:rPr lang="en-US" altLang="en-US" dirty="0"/>
              <a:t>With ligament injuries you will generally find:</a:t>
            </a:r>
          </a:p>
          <a:p>
            <a:pPr lvl="1">
              <a:spcBef>
                <a:spcPct val="35000"/>
              </a:spcBef>
            </a:pPr>
            <a:r>
              <a:rPr lang="en-US" altLang="en-US" dirty="0"/>
              <a:t>Swelling</a:t>
            </a:r>
          </a:p>
          <a:p>
            <a:pPr lvl="1">
              <a:spcBef>
                <a:spcPct val="35000"/>
              </a:spcBef>
            </a:pPr>
            <a:r>
              <a:rPr lang="en-US" altLang="en-US" dirty="0"/>
              <a:t>Occasional ecchymosis</a:t>
            </a:r>
          </a:p>
          <a:p>
            <a:pPr lvl="1">
              <a:spcBef>
                <a:spcPct val="35000"/>
              </a:spcBef>
            </a:pPr>
            <a:r>
              <a:rPr lang="en-US" altLang="en-US" dirty="0"/>
              <a:t>Point tenderness at the injury site</a:t>
            </a:r>
          </a:p>
          <a:p>
            <a:pPr lvl="1">
              <a:spcBef>
                <a:spcPct val="35000"/>
              </a:spcBef>
            </a:pPr>
            <a:r>
              <a:rPr lang="en-US" altLang="en-US" dirty="0"/>
              <a:t>A joint effusion</a:t>
            </a:r>
          </a:p>
          <a:p>
            <a:pPr>
              <a:spcBef>
                <a:spcPct val="35000"/>
              </a:spcBef>
            </a:pPr>
            <a:r>
              <a:rPr lang="en-US" altLang="en-US" dirty="0"/>
              <a:t>Splint all suspected knee ligament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defRPr/>
            </a:pPr>
            <a:r>
              <a:rPr lang="en-US" dirty="0">
                <a:cs typeface="+mj-cs"/>
              </a:rPr>
              <a:t>Dislocation of the Knee </a:t>
            </a:r>
            <a:r>
              <a:rPr lang="en-US" sz="2000" b="0" dirty="0">
                <a:cs typeface="+mj-cs"/>
              </a:rPr>
              <a:t>(1 of 2)</a:t>
            </a:r>
          </a:p>
        </p:txBody>
      </p:sp>
      <p:sp>
        <p:nvSpPr>
          <p:cNvPr id="101379" name="Rectangle 3"/>
          <p:cNvSpPr>
            <a:spLocks noGrp="1" noChangeArrowheads="1"/>
          </p:cNvSpPr>
          <p:nvPr>
            <p:ph type="body" idx="1"/>
          </p:nvPr>
        </p:nvSpPr>
        <p:spPr>
          <a:xfrm>
            <a:off x="925830" y="1490870"/>
            <a:ext cx="9373870" cy="4699047"/>
          </a:xfrm>
        </p:spPr>
        <p:txBody>
          <a:bodyPr rIns="228600"/>
          <a:lstStyle/>
          <a:p>
            <a:pPr>
              <a:spcBef>
                <a:spcPct val="35000"/>
              </a:spcBef>
            </a:pPr>
            <a:r>
              <a:rPr lang="en-US" altLang="en-US" dirty="0"/>
              <a:t>These are true emergencies that may threaten the limb.</a:t>
            </a:r>
          </a:p>
          <a:p>
            <a:pPr>
              <a:spcBef>
                <a:spcPct val="35000"/>
              </a:spcBef>
            </a:pPr>
            <a:r>
              <a:rPr lang="en-US" altLang="en-US" dirty="0"/>
              <a:t>Ligaments may be damaged or torn.</a:t>
            </a:r>
          </a:p>
          <a:p>
            <a:pPr>
              <a:spcBef>
                <a:spcPct val="35000"/>
              </a:spcBef>
            </a:pPr>
            <a:r>
              <a:rPr lang="en-US" altLang="en-US" dirty="0"/>
              <a:t>Direction of dislocation refers to the position of the tibia with respect to the femur.</a:t>
            </a:r>
          </a:p>
          <a:p>
            <a:pPr lvl="1">
              <a:spcBef>
                <a:spcPct val="35000"/>
              </a:spcBef>
            </a:pPr>
            <a:r>
              <a:rPr lang="en-US" altLang="en-US" dirty="0"/>
              <a:t>Posterior dislocations</a:t>
            </a:r>
          </a:p>
          <a:p>
            <a:pPr lvl="1">
              <a:spcBef>
                <a:spcPct val="35000"/>
              </a:spcBef>
            </a:pPr>
            <a:r>
              <a:rPr lang="en-US" altLang="en-US" dirty="0"/>
              <a:t>Medial dislocations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a:cs typeface="+mj-cs"/>
              </a:rPr>
              <a:t>Dislocation of the Knee </a:t>
            </a:r>
            <a:r>
              <a:rPr lang="en-US" sz="2000" b="0" dirty="0">
                <a:cs typeface="+mj-cs"/>
              </a:rPr>
              <a:t>(2 of 2)</a:t>
            </a:r>
          </a:p>
        </p:txBody>
      </p:sp>
      <p:sp>
        <p:nvSpPr>
          <p:cNvPr id="102403" name="Rectangle 3"/>
          <p:cNvSpPr>
            <a:spLocks noGrp="1" noChangeArrowheads="1"/>
          </p:cNvSpPr>
          <p:nvPr>
            <p:ph type="body" idx="1"/>
          </p:nvPr>
        </p:nvSpPr>
        <p:spPr/>
        <p:txBody>
          <a:bodyPr rIns="228600"/>
          <a:lstStyle/>
          <a:p>
            <a:pPr>
              <a:spcBef>
                <a:spcPct val="35000"/>
              </a:spcBef>
            </a:pPr>
            <a:r>
              <a:rPr lang="en-US" altLang="en-US" dirty="0"/>
              <a:t>Complications may include:</a:t>
            </a:r>
          </a:p>
          <a:p>
            <a:pPr lvl="1">
              <a:spcBef>
                <a:spcPct val="35000"/>
              </a:spcBef>
            </a:pPr>
            <a:r>
              <a:rPr lang="en-US" altLang="en-US" dirty="0"/>
              <a:t>Limb-threatening popliteal artery disruption</a:t>
            </a:r>
          </a:p>
          <a:p>
            <a:pPr lvl="1">
              <a:spcBef>
                <a:spcPct val="35000"/>
              </a:spcBef>
            </a:pPr>
            <a:r>
              <a:rPr lang="en-US" altLang="en-US" dirty="0"/>
              <a:t>Injuries to the nerves</a:t>
            </a:r>
          </a:p>
          <a:p>
            <a:pPr lvl="1">
              <a:spcBef>
                <a:spcPct val="35000"/>
              </a:spcBef>
            </a:pPr>
            <a:r>
              <a:rPr lang="en-US" altLang="en-US" dirty="0"/>
              <a:t>Joint instability</a:t>
            </a:r>
          </a:p>
          <a:p>
            <a:pPr>
              <a:spcBef>
                <a:spcPct val="35000"/>
              </a:spcBef>
            </a:pPr>
            <a:r>
              <a:rPr lang="en-US" altLang="en-US" dirty="0"/>
              <a:t>If adequate distal pulses are present, splint the knee and transport promptly.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a:cs typeface="+mj-cs"/>
              </a:rPr>
              <a:t>Fractures About the Knee </a:t>
            </a:r>
            <a:r>
              <a:rPr lang="en-US" sz="2000" b="0" dirty="0">
                <a:cs typeface="+mj-cs"/>
              </a:rPr>
              <a:t>(1 of 2)</a:t>
            </a:r>
          </a:p>
        </p:txBody>
      </p:sp>
      <p:sp>
        <p:nvSpPr>
          <p:cNvPr id="103427" name="Rectangle 3"/>
          <p:cNvSpPr>
            <a:spLocks noGrp="1" noChangeArrowheads="1"/>
          </p:cNvSpPr>
          <p:nvPr>
            <p:ph type="body" idx="1"/>
          </p:nvPr>
        </p:nvSpPr>
        <p:spPr/>
        <p:txBody>
          <a:bodyPr rIns="228600"/>
          <a:lstStyle/>
          <a:p>
            <a:pPr>
              <a:spcBef>
                <a:spcPct val="35000"/>
              </a:spcBef>
            </a:pPr>
            <a:r>
              <a:rPr lang="en-US" altLang="en-US" dirty="0"/>
              <a:t>May occur at the distal end of the femur, at the proximal end of the tibia, or in the patella</a:t>
            </a:r>
          </a:p>
          <a:p>
            <a:pPr>
              <a:spcBef>
                <a:spcPct val="35000"/>
              </a:spcBef>
            </a:pPr>
            <a:r>
              <a:rPr lang="en-US" altLang="en-US" dirty="0"/>
              <a:t>If there is an adequate distal pulse and no significant deformity, splint the limb with the knee straight.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a:cs typeface="+mj-cs"/>
              </a:rPr>
              <a:t>Fractures About the Knee </a:t>
            </a:r>
            <a:r>
              <a:rPr lang="en-US" sz="2000" b="0" dirty="0">
                <a:cs typeface="+mj-cs"/>
              </a:rPr>
              <a:t>(2 of 2)</a:t>
            </a:r>
          </a:p>
        </p:txBody>
      </p:sp>
      <p:sp>
        <p:nvSpPr>
          <p:cNvPr id="104451" name="Rectangle 3"/>
          <p:cNvSpPr>
            <a:spLocks noGrp="1" noChangeArrowheads="1"/>
          </p:cNvSpPr>
          <p:nvPr>
            <p:ph type="body" idx="1"/>
          </p:nvPr>
        </p:nvSpPr>
        <p:spPr/>
        <p:txBody>
          <a:bodyPr rIns="228600"/>
          <a:lstStyle/>
          <a:p>
            <a:pPr>
              <a:spcBef>
                <a:spcPct val="35000"/>
              </a:spcBef>
            </a:pPr>
            <a:r>
              <a:rPr lang="en-US" altLang="en-US" dirty="0"/>
              <a:t>If there is an adequate pulse and significant deformity, splint the joint in the position of deformity.</a:t>
            </a:r>
          </a:p>
          <a:p>
            <a:pPr>
              <a:spcBef>
                <a:spcPct val="35000"/>
              </a:spcBef>
            </a:pPr>
            <a:r>
              <a:rPr lang="en-US" altLang="en-US" dirty="0"/>
              <a:t>If the pulse is absent below the level of injury, contact medical control.</a:t>
            </a:r>
          </a:p>
          <a:p>
            <a:pPr>
              <a:spcBef>
                <a:spcPct val="35000"/>
              </a:spcBef>
            </a:pPr>
            <a:r>
              <a:rPr lang="en-US" altLang="en-US" dirty="0"/>
              <a:t>Never use a traction splint.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a:cs typeface="+mj-cs"/>
              </a:rPr>
              <a:t>Dislocation of the Patella</a:t>
            </a:r>
          </a:p>
        </p:txBody>
      </p:sp>
      <p:sp>
        <p:nvSpPr>
          <p:cNvPr id="105475" name="Rectangle 3"/>
          <p:cNvSpPr>
            <a:spLocks noGrp="1" noChangeArrowheads="1"/>
          </p:cNvSpPr>
          <p:nvPr>
            <p:ph type="body" idx="1"/>
          </p:nvPr>
        </p:nvSpPr>
        <p:spPr/>
        <p:txBody>
          <a:bodyPr rIns="228600"/>
          <a:lstStyle/>
          <a:p>
            <a:pPr>
              <a:spcBef>
                <a:spcPct val="35000"/>
              </a:spcBef>
            </a:pPr>
            <a:r>
              <a:rPr lang="en-US" altLang="en-US" dirty="0"/>
              <a:t>Most commonly occurs in teenagers and young adults in athletic activities</a:t>
            </a:r>
          </a:p>
          <a:p>
            <a:pPr>
              <a:spcBef>
                <a:spcPct val="35000"/>
              </a:spcBef>
            </a:pPr>
            <a:r>
              <a:rPr lang="en-US" altLang="en-US" dirty="0"/>
              <a:t>Usually, the dislocated patella displaces to the lateral side and produces significant deformity.</a:t>
            </a:r>
          </a:p>
          <a:p>
            <a:pPr>
              <a:spcBef>
                <a:spcPct val="35000"/>
              </a:spcBef>
            </a:pPr>
            <a:r>
              <a:rPr lang="en-US" altLang="en-US" dirty="0"/>
              <a:t>Splint the knee in the position in which you find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defRPr/>
            </a:pPr>
            <a:r>
              <a:rPr lang="en-US" dirty="0">
                <a:cs typeface="+mj-cs"/>
              </a:rPr>
              <a:t>Injuries of the Tibia and Fibula</a:t>
            </a:r>
          </a:p>
        </p:txBody>
      </p:sp>
      <p:sp>
        <p:nvSpPr>
          <p:cNvPr id="106499" name="Rectangle 3"/>
          <p:cNvSpPr>
            <a:spLocks noGrp="1" noChangeArrowheads="1"/>
          </p:cNvSpPr>
          <p:nvPr>
            <p:ph type="body" idx="1"/>
          </p:nvPr>
        </p:nvSpPr>
        <p:spPr/>
        <p:txBody>
          <a:bodyPr rIns="228600"/>
          <a:lstStyle/>
          <a:p>
            <a:pPr>
              <a:spcBef>
                <a:spcPct val="35000"/>
              </a:spcBef>
            </a:pPr>
            <a:r>
              <a:rPr lang="en-US" altLang="en-US" dirty="0"/>
              <a:t>Fracture may occur at any place between the knee joint and the ankle joint.</a:t>
            </a:r>
          </a:p>
          <a:p>
            <a:pPr lvl="1">
              <a:spcBef>
                <a:spcPct val="35000"/>
              </a:spcBef>
            </a:pPr>
            <a:r>
              <a:rPr lang="en-US" altLang="en-US" dirty="0"/>
              <a:t>Often, both bones fracture at the same time.</a:t>
            </a:r>
          </a:p>
          <a:p>
            <a:pPr>
              <a:spcBef>
                <a:spcPct val="35000"/>
              </a:spcBef>
            </a:pPr>
            <a:r>
              <a:rPr lang="en-US" altLang="en-US" dirty="0"/>
              <a:t>Stabilize with a padded, rigid long leg splint or an air splint.</a:t>
            </a:r>
          </a:p>
          <a:p>
            <a:pPr lvl="1">
              <a:spcBef>
                <a:spcPct val="35000"/>
              </a:spcBef>
            </a:pPr>
            <a:r>
              <a:rPr lang="en-US" altLang="en-US" dirty="0"/>
              <a:t>Correct severe deformity with gentle longitudinal traction.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TotalTime>
  <Words>15439</Words>
  <Application>Microsoft Macintosh PowerPoint</Application>
  <PresentationFormat>Widescreen</PresentationFormat>
  <Paragraphs>1569</Paragraphs>
  <Slides>139</Slides>
  <Notes>109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139</vt:i4>
      </vt:variant>
    </vt:vector>
  </HeadingPairs>
  <TitlesOfParts>
    <vt:vector size="144" baseType="lpstr">
      <vt:lpstr>Arial</vt:lpstr>
      <vt:lpstr>Calibri</vt:lpstr>
      <vt:lpstr>Times New Roman</vt:lpstr>
      <vt:lpstr>Wingdings</vt:lpstr>
      <vt:lpstr>Educational subjects 16x9</vt:lpstr>
      <vt:lpstr>Orthopaedic Injuries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2)</vt:lpstr>
      <vt:lpstr>Introduction (2 of 2)</vt:lpstr>
      <vt:lpstr>Anatomy and Physiology of the  Musculoskeletal System (1 of 5)</vt:lpstr>
      <vt:lpstr>Anatomy and Physiology of the  Musculoskeletal System (2 of 5)</vt:lpstr>
      <vt:lpstr>Anatomy and Physiology of the  Musculoskeletal System (3 of 5)</vt:lpstr>
      <vt:lpstr>Anatomy and Physiology of the  Musculoskeletal System (4 of 5)</vt:lpstr>
      <vt:lpstr>Anatomy and Physiology of the  Musculoskeletal System (5 of 5)</vt:lpstr>
      <vt:lpstr>The Skeleton (1 of 10)</vt:lpstr>
      <vt:lpstr>The Skeleton (2 of 10)</vt:lpstr>
      <vt:lpstr>The Skeleton (3 of 10)</vt:lpstr>
      <vt:lpstr>The Skeleton (4 of 10)</vt:lpstr>
      <vt:lpstr>The Skeleton (5 of 10)</vt:lpstr>
      <vt:lpstr>The Skeleton (6 of 10)</vt:lpstr>
      <vt:lpstr>The Skeleton (7 of 10)</vt:lpstr>
      <vt:lpstr>The Skeleton (8 of 10)</vt:lpstr>
      <vt:lpstr>The Skeleton (9 of 10)</vt:lpstr>
      <vt:lpstr>The Skeleton (10 of 10)</vt:lpstr>
      <vt:lpstr>Mechanism of Injury</vt:lpstr>
      <vt:lpstr>Fractures (1 of 8)</vt:lpstr>
      <vt:lpstr>Fractures (2 of 8)</vt:lpstr>
      <vt:lpstr>Fractures (3 of 8)</vt:lpstr>
      <vt:lpstr>Fractures (4 of 8)</vt:lpstr>
      <vt:lpstr>Fractures (5 of 8)</vt:lpstr>
      <vt:lpstr>Fractures (6 of 8)</vt:lpstr>
      <vt:lpstr>Fractures (7 of 8)</vt:lpstr>
      <vt:lpstr>Fractures (8 of 8)</vt:lpstr>
      <vt:lpstr>Dislocations (1 of 2)</vt:lpstr>
      <vt:lpstr>Dislocations (2 of 2)</vt:lpstr>
      <vt:lpstr>Sprains (1 of 2)</vt:lpstr>
      <vt:lpstr>Sprains (2 of 2)</vt:lpstr>
      <vt:lpstr>Strain</vt:lpstr>
      <vt:lpstr>Amputations</vt:lpstr>
      <vt:lpstr>Complications (1 of 3)</vt:lpstr>
      <vt:lpstr>Complications (2 of 3)</vt:lpstr>
      <vt:lpstr>Complications (3 of 3)</vt:lpstr>
      <vt:lpstr>Assessing the Severity of Injury</vt:lpstr>
      <vt:lpstr>Patient Assessment</vt:lpstr>
      <vt:lpstr>Scene Size-up (1 of 2)</vt:lpstr>
      <vt:lpstr>Scene Size-up (2 of 2)</vt:lpstr>
      <vt:lpstr>Primary Assessment (1 of 5)</vt:lpstr>
      <vt:lpstr>Primary Assessment (2 of 5)</vt:lpstr>
      <vt:lpstr>Primary Assessment (3 of 5)</vt:lpstr>
      <vt:lpstr>Primary Assessment (4 of 5)</vt:lpstr>
      <vt:lpstr>Primary Assessment (5 of 5)</vt:lpstr>
      <vt:lpstr>History Taking</vt:lpstr>
      <vt:lpstr>Secondary Assessment (1 of 2)</vt:lpstr>
      <vt:lpstr>Secondary Assessment (2 of 2)</vt:lpstr>
      <vt:lpstr>Reassessment (1 of 3) </vt:lpstr>
      <vt:lpstr>Reassessment (2 of 3)</vt:lpstr>
      <vt:lpstr>Reassessment (3 of 3)</vt:lpstr>
      <vt:lpstr>Emergency Medical Care</vt:lpstr>
      <vt:lpstr>Splinting (1 of 4)</vt:lpstr>
      <vt:lpstr>Splinting (2 of 4)</vt:lpstr>
      <vt:lpstr>Splinting (3 of 4)</vt:lpstr>
      <vt:lpstr>Splinting (4 of 4)</vt:lpstr>
      <vt:lpstr>Rigid Splints (1 of 2)</vt:lpstr>
      <vt:lpstr>Rigid Splints (2 of 2)</vt:lpstr>
      <vt:lpstr>Formable Splints</vt:lpstr>
      <vt:lpstr>Pelvic Binder</vt:lpstr>
      <vt:lpstr>Hazards of Improper Splinting</vt:lpstr>
      <vt:lpstr>Transportation</vt:lpstr>
      <vt:lpstr>Injuries of the Clavicle and Scapula (1 of 3)</vt:lpstr>
      <vt:lpstr>Injuries of the Clavicle and Scapula (2 of 3)</vt:lpstr>
      <vt:lpstr>Injuries of the Clavicle and Scapula (3 of 3)</vt:lpstr>
      <vt:lpstr>Dislocation of the Shoulder</vt:lpstr>
      <vt:lpstr>Fracture of the Humerus</vt:lpstr>
      <vt:lpstr>Elbow Injuries (1 of 5)</vt:lpstr>
      <vt:lpstr>Elbow Injuries (2 of 5)</vt:lpstr>
      <vt:lpstr>Elbow Injuries (3 of 5)</vt:lpstr>
      <vt:lpstr>Elbow Injuries (4 of 5)</vt:lpstr>
      <vt:lpstr>Elbow Injuries (5 of 5)</vt:lpstr>
      <vt:lpstr>Fractures of the Forearm</vt:lpstr>
      <vt:lpstr>Injuries of the Wrist and Hand</vt:lpstr>
      <vt:lpstr>Fractures of the Pelvis (1 of 3)</vt:lpstr>
      <vt:lpstr>Fractures of the Pelvis (2 of 3)</vt:lpstr>
      <vt:lpstr>Fractures of the Pelvis (3 of 3)</vt:lpstr>
      <vt:lpstr>Dislocation of the Hip (1 of 3)</vt:lpstr>
      <vt:lpstr>Dislocation of the Hip (2 of 3)</vt:lpstr>
      <vt:lpstr>Dislocation of the Hip (3 of 3)</vt:lpstr>
      <vt:lpstr>Fractures of the Proximal Femur (1 of 2)</vt:lpstr>
      <vt:lpstr>Fractures of the Proximal Femur (2 of 2)</vt:lpstr>
      <vt:lpstr>Femoral Shaft Fractures (1 of 2)</vt:lpstr>
      <vt:lpstr>Femoral Shaft Fractures (2 of 2)</vt:lpstr>
      <vt:lpstr>Traction Splints (1 of 2)</vt:lpstr>
      <vt:lpstr>Traction Splints (2 of 2)</vt:lpstr>
      <vt:lpstr>Injuries of Knee Ligaments (1 of 2)</vt:lpstr>
      <vt:lpstr>Injuries of Knee Ligaments (2 of 2)</vt:lpstr>
      <vt:lpstr>Dislocation of the Knee (1 of 2)</vt:lpstr>
      <vt:lpstr>Dislocation of the Knee (2 of 2)</vt:lpstr>
      <vt:lpstr>Fractures About the Knee (1 of 2)</vt:lpstr>
      <vt:lpstr>Fractures About the Knee (2 of 2)</vt:lpstr>
      <vt:lpstr>Dislocation of the Patella</vt:lpstr>
      <vt:lpstr>Injuries of the Tibia and Fibula</vt:lpstr>
      <vt:lpstr>Ankle Injuries (1 of 2)</vt:lpstr>
      <vt:lpstr>Ankle Injuries (2 of 2)</vt:lpstr>
      <vt:lpstr>Foot Injuries (1 of 2)</vt:lpstr>
      <vt:lpstr>Foot Injuries (2 of 2)</vt:lpstr>
      <vt:lpstr>Strains and Sprains</vt:lpstr>
      <vt:lpstr>Amputations (1 of 2)</vt:lpstr>
      <vt:lpstr>Amputations (2 of 2)</vt:lpstr>
      <vt:lpstr>Compartment Syndrome (1 of 3)</vt:lpstr>
      <vt:lpstr>Compartment Syndrome (2 of 3)</vt:lpstr>
      <vt:lpstr>Compartment Syndrome (3 of 3)</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59</cp:revision>
  <dcterms:created xsi:type="dcterms:W3CDTF">2019-03-08T18:11:57Z</dcterms:created>
  <dcterms:modified xsi:type="dcterms:W3CDTF">2020-12-18T18:20:05Z</dcterms:modified>
</cp:coreProperties>
</file>